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sldIdLst>
    <p:sldId id="256" r:id="rId2"/>
    <p:sldId id="274" r:id="rId3"/>
    <p:sldId id="275" r:id="rId4"/>
    <p:sldId id="286" r:id="rId5"/>
    <p:sldId id="257" r:id="rId6"/>
    <p:sldId id="263" r:id="rId7"/>
    <p:sldId id="265" r:id="rId8"/>
    <p:sldId id="266" r:id="rId9"/>
    <p:sldId id="268" r:id="rId10"/>
    <p:sldId id="267" r:id="rId11"/>
    <p:sldId id="270" r:id="rId12"/>
    <p:sldId id="260" r:id="rId13"/>
    <p:sldId id="258" r:id="rId14"/>
    <p:sldId id="262" r:id="rId15"/>
    <p:sldId id="259" r:id="rId16"/>
    <p:sldId id="264" r:id="rId17"/>
    <p:sldId id="271" r:id="rId18"/>
    <p:sldId id="273" r:id="rId19"/>
    <p:sldId id="278" r:id="rId20"/>
    <p:sldId id="279" r:id="rId21"/>
    <p:sldId id="280" r:id="rId22"/>
    <p:sldId id="281" r:id="rId23"/>
    <p:sldId id="282" r:id="rId24"/>
    <p:sldId id="283" r:id="rId25"/>
    <p:sldId id="284" r:id="rId26"/>
    <p:sldId id="272" r:id="rId27"/>
    <p:sldId id="285" r:id="rId28"/>
    <p:sldId id="287" r:id="rId29"/>
    <p:sldId id="288" r:id="rId30"/>
    <p:sldId id="289"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B92B9571-46E6-BD41-A423-8E2F84660833}">
          <p14:sldIdLst>
            <p14:sldId id="256"/>
          </p14:sldIdLst>
        </p14:section>
        <p14:section name="Who are you?" id="{26D9B3BA-221E-9343-AE68-263E57C4DED0}">
          <p14:sldIdLst>
            <p14:sldId id="274"/>
            <p14:sldId id="275"/>
            <p14:sldId id="286"/>
          </p14:sldIdLst>
        </p14:section>
        <p14:section name="Intro to the course" id="{60509F6C-0C66-374A-9D3D-DC16C7BA31DF}">
          <p14:sldIdLst>
            <p14:sldId id="257"/>
            <p14:sldId id="263"/>
            <p14:sldId id="265"/>
            <p14:sldId id="266"/>
            <p14:sldId id="268"/>
            <p14:sldId id="267"/>
            <p14:sldId id="270"/>
            <p14:sldId id="260"/>
            <p14:sldId id="258"/>
            <p14:sldId id="262"/>
            <p14:sldId id="259"/>
          </p14:sldIdLst>
        </p14:section>
        <p14:section name="Running the class" id="{37E51EEF-7C67-5045-BB60-E02CFE4D6486}">
          <p14:sldIdLst>
            <p14:sldId id="264"/>
            <p14:sldId id="271"/>
            <p14:sldId id="273"/>
            <p14:sldId id="278"/>
            <p14:sldId id="279"/>
          </p14:sldIdLst>
        </p14:section>
        <p14:section name="Assignments" id="{958DDE73-BF77-AA48-BC26-C29A96DDCC36}">
          <p14:sldIdLst>
            <p14:sldId id="280"/>
            <p14:sldId id="281"/>
            <p14:sldId id="282"/>
            <p14:sldId id="283"/>
            <p14:sldId id="284"/>
          </p14:sldIdLst>
        </p14:section>
        <p14:section name="How will I teach you?" id="{E1461F4A-FC4C-7C4C-B16B-897CA5A035A8}">
          <p14:sldIdLst>
            <p14:sldId id="272"/>
            <p14:sldId id="285"/>
            <p14:sldId id="287"/>
            <p14:sldId id="288"/>
          </p14:sldIdLst>
        </p14:section>
        <p14:section name="Let's move on!" id="{5FA7123E-FD14-3043-AD24-90F42B18F902}">
          <p14:sldIdLst>
            <p14:sldId id="2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60"/>
    <p:restoredTop sz="78264"/>
  </p:normalViewPr>
  <p:slideViewPr>
    <p:cSldViewPr snapToGrid="0" snapToObjects="1">
      <p:cViewPr varScale="1">
        <p:scale>
          <a:sx n="110" d="100"/>
          <a:sy n="110" d="100"/>
        </p:scale>
        <p:origin x="1120"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B30877-94B7-AB4F-A742-ED8A1ADE69A1}" type="datetimeFigureOut">
              <a:rPr lang="en-US" smtClean="0"/>
              <a:t>1/22/19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FB5133-E6A0-1F43-A950-A51C6B4B0995}" type="slidenum">
              <a:rPr lang="en-US" smtClean="0"/>
              <a:t>‹#›</a:t>
            </a:fld>
            <a:endParaRPr lang="en-US"/>
          </a:p>
        </p:txBody>
      </p:sp>
    </p:spTree>
    <p:extLst>
      <p:ext uri="{BB962C8B-B14F-4D97-AF65-F5344CB8AC3E}">
        <p14:creationId xmlns:p14="http://schemas.microsoft.com/office/powerpoint/2010/main" val="1711450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FB5133-E6A0-1F43-A950-A51C6B4B0995}" type="slidenum">
              <a:rPr lang="en-US" smtClean="0"/>
              <a:t>6</a:t>
            </a:fld>
            <a:endParaRPr lang="en-US"/>
          </a:p>
        </p:txBody>
      </p:sp>
    </p:spTree>
    <p:extLst>
      <p:ext uri="{BB962C8B-B14F-4D97-AF65-F5344CB8AC3E}">
        <p14:creationId xmlns:p14="http://schemas.microsoft.com/office/powerpoint/2010/main" val="212963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FB5133-E6A0-1F43-A950-A51C6B4B0995}" type="slidenum">
              <a:rPr lang="en-US" smtClean="0"/>
              <a:t>11</a:t>
            </a:fld>
            <a:endParaRPr lang="en-US"/>
          </a:p>
        </p:txBody>
      </p:sp>
    </p:spTree>
    <p:extLst>
      <p:ext uri="{BB962C8B-B14F-4D97-AF65-F5344CB8AC3E}">
        <p14:creationId xmlns:p14="http://schemas.microsoft.com/office/powerpoint/2010/main" val="2985806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FB5133-E6A0-1F43-A950-A51C6B4B0995}" type="slidenum">
              <a:rPr lang="en-US" smtClean="0"/>
              <a:t>14</a:t>
            </a:fld>
            <a:endParaRPr lang="en-US"/>
          </a:p>
        </p:txBody>
      </p:sp>
    </p:spTree>
    <p:extLst>
      <p:ext uri="{BB962C8B-B14F-4D97-AF65-F5344CB8AC3E}">
        <p14:creationId xmlns:p14="http://schemas.microsoft.com/office/powerpoint/2010/main" val="3409401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Account name, plus slash and repository name.</a:t>
            </a:r>
          </a:p>
          <a:p>
            <a:r>
              <a:rPr lang="en-US" dirty="0"/>
              <a:t>2. Watch = People following bug fixes, commits etc. Star = like/thumbs up, not much tracking. Fork = creates a copy of the current repository that can be edited by yourself.</a:t>
            </a:r>
          </a:p>
          <a:p>
            <a:r>
              <a:rPr lang="en-US" dirty="0"/>
              <a:t>3. Issues = Reported issues, and bug tracking system. Pull requests = When you make a change, and are not a “committer”, you can suggest code changes that can be merged into a branch. Projects = Kind of a project management system that allows you to set up goals etc.</a:t>
            </a:r>
          </a:p>
          <a:p>
            <a:r>
              <a:rPr lang="en-US" dirty="0"/>
              <a:t>4. Commits = The changes that you make to the repository, i.e. you make some changes locally and then “commit” the change to the repository.</a:t>
            </a:r>
          </a:p>
          <a:p>
            <a:r>
              <a:rPr lang="en-US" dirty="0"/>
              <a:t>5. Branches = You may want to create a new branch to test out new features or experiment with a new idea. All without wrecking your main repository.</a:t>
            </a:r>
          </a:p>
          <a:p>
            <a:r>
              <a:rPr lang="en-US" dirty="0"/>
              <a:t>6. Releases = You can package up a “release” of your code, i.e. as an executable, zip file </a:t>
            </a:r>
            <a:r>
              <a:rPr lang="en-US" dirty="0" err="1"/>
              <a:t>etc</a:t>
            </a:r>
            <a:r>
              <a:rPr lang="en-US" dirty="0"/>
              <a:t> that would “lock” in your code at a certain time. I use releases when I have finished a paper, and use the release as an archive of the code status at the time of publication.</a:t>
            </a:r>
          </a:p>
          <a:p>
            <a:r>
              <a:rPr lang="en-US" dirty="0"/>
              <a:t>7. Contributors = If you have others working on your code, you may invite contributors.</a:t>
            </a:r>
          </a:p>
          <a:p>
            <a:r>
              <a:rPr lang="en-US" dirty="0"/>
              <a:t>8. License Type = You can select a license to protect your code if you wish, there are lots of them.</a:t>
            </a:r>
          </a:p>
          <a:p>
            <a:r>
              <a:rPr lang="en-US" dirty="0"/>
              <a:t>9. Branch selector = You can change branches here.</a:t>
            </a:r>
          </a:p>
          <a:p>
            <a:r>
              <a:rPr lang="en-US" dirty="0"/>
              <a:t>10. Pull request = You first make a branch, do your changes, and then you can submit a Pull request which will allow other contributors to to discuss the changes and potentially merge the changes into the main branch.</a:t>
            </a:r>
          </a:p>
          <a:p>
            <a:r>
              <a:rPr lang="en-US" dirty="0"/>
              <a:t>11. Clone or download = Most people will just download your code for review.</a:t>
            </a:r>
          </a:p>
          <a:p>
            <a:r>
              <a:rPr lang="en-US" dirty="0"/>
              <a:t>12. This is where your files/code are stored.</a:t>
            </a:r>
          </a:p>
        </p:txBody>
      </p:sp>
      <p:sp>
        <p:nvSpPr>
          <p:cNvPr id="4" name="Slide Number Placeholder 3"/>
          <p:cNvSpPr>
            <a:spLocks noGrp="1"/>
          </p:cNvSpPr>
          <p:nvPr>
            <p:ph type="sldNum" sz="quarter" idx="5"/>
          </p:nvPr>
        </p:nvSpPr>
        <p:spPr/>
        <p:txBody>
          <a:bodyPr/>
          <a:lstStyle/>
          <a:p>
            <a:fld id="{78FB5133-E6A0-1F43-A950-A51C6B4B0995}" type="slidenum">
              <a:rPr lang="en-US" smtClean="0"/>
              <a:t>15</a:t>
            </a:fld>
            <a:endParaRPr lang="en-US"/>
          </a:p>
        </p:txBody>
      </p:sp>
    </p:spTree>
    <p:extLst>
      <p:ext uri="{BB962C8B-B14F-4D97-AF65-F5344CB8AC3E}">
        <p14:creationId xmlns:p14="http://schemas.microsoft.com/office/powerpoint/2010/main" val="40879346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53049-28BF-9147-8000-F31A455FDD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E3DB736-1B01-794B-B019-AE8B69D7D0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CF45CA2-628B-2B44-BB7C-31AE7743126B}"/>
              </a:ext>
            </a:extLst>
          </p:cNvPr>
          <p:cNvSpPr>
            <a:spLocks noGrp="1"/>
          </p:cNvSpPr>
          <p:nvPr>
            <p:ph type="dt" sz="half" idx="10"/>
          </p:nvPr>
        </p:nvSpPr>
        <p:spPr/>
        <p:txBody>
          <a:bodyPr/>
          <a:lstStyle/>
          <a:p>
            <a:fld id="{A36CC932-0CF8-6045-8743-52E763D50EC2}" type="datetimeFigureOut">
              <a:rPr lang="en-US" smtClean="0"/>
              <a:t>1/22/19</a:t>
            </a:fld>
            <a:endParaRPr lang="en-US"/>
          </a:p>
        </p:txBody>
      </p:sp>
      <p:sp>
        <p:nvSpPr>
          <p:cNvPr id="5" name="Footer Placeholder 4">
            <a:extLst>
              <a:ext uri="{FF2B5EF4-FFF2-40B4-BE49-F238E27FC236}">
                <a16:creationId xmlns:a16="http://schemas.microsoft.com/office/drawing/2014/main" id="{7EC0B628-FEF9-5645-9AA9-FBE6FDF214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E2A73B-24ED-BE40-B61B-2F8BF6F8A612}"/>
              </a:ext>
            </a:extLst>
          </p:cNvPr>
          <p:cNvSpPr>
            <a:spLocks noGrp="1"/>
          </p:cNvSpPr>
          <p:nvPr>
            <p:ph type="sldNum" sz="quarter" idx="12"/>
          </p:nvPr>
        </p:nvSpPr>
        <p:spPr/>
        <p:txBody>
          <a:bodyPr/>
          <a:lstStyle/>
          <a:p>
            <a:fld id="{CA5D1243-B46F-AB42-9AC6-B37442BFA1DD}" type="slidenum">
              <a:rPr lang="en-US" smtClean="0"/>
              <a:t>‹#›</a:t>
            </a:fld>
            <a:endParaRPr lang="en-US"/>
          </a:p>
        </p:txBody>
      </p:sp>
    </p:spTree>
    <p:extLst>
      <p:ext uri="{BB962C8B-B14F-4D97-AF65-F5344CB8AC3E}">
        <p14:creationId xmlns:p14="http://schemas.microsoft.com/office/powerpoint/2010/main" val="27010496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4A9F4-38D5-DB46-AF59-533924D8DB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FEF17B7-48C0-3B47-877B-5736C5A1079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0C8366-33FE-EF40-B3BD-E28D49757DF3}"/>
              </a:ext>
            </a:extLst>
          </p:cNvPr>
          <p:cNvSpPr>
            <a:spLocks noGrp="1"/>
          </p:cNvSpPr>
          <p:nvPr>
            <p:ph type="dt" sz="half" idx="10"/>
          </p:nvPr>
        </p:nvSpPr>
        <p:spPr/>
        <p:txBody>
          <a:bodyPr/>
          <a:lstStyle/>
          <a:p>
            <a:fld id="{A36CC932-0CF8-6045-8743-52E763D50EC2}" type="datetimeFigureOut">
              <a:rPr lang="en-US" smtClean="0"/>
              <a:t>1/22/19</a:t>
            </a:fld>
            <a:endParaRPr lang="en-US"/>
          </a:p>
        </p:txBody>
      </p:sp>
      <p:sp>
        <p:nvSpPr>
          <p:cNvPr id="5" name="Footer Placeholder 4">
            <a:extLst>
              <a:ext uri="{FF2B5EF4-FFF2-40B4-BE49-F238E27FC236}">
                <a16:creationId xmlns:a16="http://schemas.microsoft.com/office/drawing/2014/main" id="{01EA16E1-2B05-6349-9E8C-3ED8FF1304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FA1464-45C6-AB45-8B2B-AA27CCE54453}"/>
              </a:ext>
            </a:extLst>
          </p:cNvPr>
          <p:cNvSpPr>
            <a:spLocks noGrp="1"/>
          </p:cNvSpPr>
          <p:nvPr>
            <p:ph type="sldNum" sz="quarter" idx="12"/>
          </p:nvPr>
        </p:nvSpPr>
        <p:spPr/>
        <p:txBody>
          <a:bodyPr/>
          <a:lstStyle/>
          <a:p>
            <a:fld id="{CA5D1243-B46F-AB42-9AC6-B37442BFA1DD}" type="slidenum">
              <a:rPr lang="en-US" smtClean="0"/>
              <a:t>‹#›</a:t>
            </a:fld>
            <a:endParaRPr lang="en-US"/>
          </a:p>
        </p:txBody>
      </p:sp>
    </p:spTree>
    <p:extLst>
      <p:ext uri="{BB962C8B-B14F-4D97-AF65-F5344CB8AC3E}">
        <p14:creationId xmlns:p14="http://schemas.microsoft.com/office/powerpoint/2010/main" val="2820433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695311-B0F4-484A-B508-8AC338A9AA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39F0481-E7A0-964D-B7A1-7B492163EBC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93BBDA-F4A0-A641-B997-9A53D38273F2}"/>
              </a:ext>
            </a:extLst>
          </p:cNvPr>
          <p:cNvSpPr>
            <a:spLocks noGrp="1"/>
          </p:cNvSpPr>
          <p:nvPr>
            <p:ph type="dt" sz="half" idx="10"/>
          </p:nvPr>
        </p:nvSpPr>
        <p:spPr/>
        <p:txBody>
          <a:bodyPr/>
          <a:lstStyle/>
          <a:p>
            <a:fld id="{A36CC932-0CF8-6045-8743-52E763D50EC2}" type="datetimeFigureOut">
              <a:rPr lang="en-US" smtClean="0"/>
              <a:t>1/22/19</a:t>
            </a:fld>
            <a:endParaRPr lang="en-US"/>
          </a:p>
        </p:txBody>
      </p:sp>
      <p:sp>
        <p:nvSpPr>
          <p:cNvPr id="5" name="Footer Placeholder 4">
            <a:extLst>
              <a:ext uri="{FF2B5EF4-FFF2-40B4-BE49-F238E27FC236}">
                <a16:creationId xmlns:a16="http://schemas.microsoft.com/office/drawing/2014/main" id="{E2A60046-8CF7-E445-A1C9-6094FD6E75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350F30-3949-3846-91E0-EA030CCD0DF9}"/>
              </a:ext>
            </a:extLst>
          </p:cNvPr>
          <p:cNvSpPr>
            <a:spLocks noGrp="1"/>
          </p:cNvSpPr>
          <p:nvPr>
            <p:ph type="sldNum" sz="quarter" idx="12"/>
          </p:nvPr>
        </p:nvSpPr>
        <p:spPr/>
        <p:txBody>
          <a:bodyPr/>
          <a:lstStyle/>
          <a:p>
            <a:fld id="{CA5D1243-B46F-AB42-9AC6-B37442BFA1DD}" type="slidenum">
              <a:rPr lang="en-US" smtClean="0"/>
              <a:t>‹#›</a:t>
            </a:fld>
            <a:endParaRPr lang="en-US"/>
          </a:p>
        </p:txBody>
      </p:sp>
    </p:spTree>
    <p:extLst>
      <p:ext uri="{BB962C8B-B14F-4D97-AF65-F5344CB8AC3E}">
        <p14:creationId xmlns:p14="http://schemas.microsoft.com/office/powerpoint/2010/main" val="3959105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DD36C-E392-8D49-8C93-E06E962EDA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0C296B-C283-6646-B903-982174268D3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74499D-73E7-994C-84B3-2B5693019E62}"/>
              </a:ext>
            </a:extLst>
          </p:cNvPr>
          <p:cNvSpPr>
            <a:spLocks noGrp="1"/>
          </p:cNvSpPr>
          <p:nvPr>
            <p:ph type="dt" sz="half" idx="10"/>
          </p:nvPr>
        </p:nvSpPr>
        <p:spPr/>
        <p:txBody>
          <a:bodyPr/>
          <a:lstStyle/>
          <a:p>
            <a:fld id="{A36CC932-0CF8-6045-8743-52E763D50EC2}" type="datetimeFigureOut">
              <a:rPr lang="en-US" smtClean="0"/>
              <a:t>1/22/19</a:t>
            </a:fld>
            <a:endParaRPr lang="en-US"/>
          </a:p>
        </p:txBody>
      </p:sp>
      <p:sp>
        <p:nvSpPr>
          <p:cNvPr id="5" name="Footer Placeholder 4">
            <a:extLst>
              <a:ext uri="{FF2B5EF4-FFF2-40B4-BE49-F238E27FC236}">
                <a16:creationId xmlns:a16="http://schemas.microsoft.com/office/drawing/2014/main" id="{1A750087-F44C-8B4D-83CE-67F6034C0C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D4C3F8-D9E6-2D44-A411-8C4224040DD4}"/>
              </a:ext>
            </a:extLst>
          </p:cNvPr>
          <p:cNvSpPr>
            <a:spLocks noGrp="1"/>
          </p:cNvSpPr>
          <p:nvPr>
            <p:ph type="sldNum" sz="quarter" idx="12"/>
          </p:nvPr>
        </p:nvSpPr>
        <p:spPr/>
        <p:txBody>
          <a:bodyPr/>
          <a:lstStyle/>
          <a:p>
            <a:fld id="{CA5D1243-B46F-AB42-9AC6-B37442BFA1DD}" type="slidenum">
              <a:rPr lang="en-US" smtClean="0"/>
              <a:t>‹#›</a:t>
            </a:fld>
            <a:endParaRPr lang="en-US"/>
          </a:p>
        </p:txBody>
      </p:sp>
    </p:spTree>
    <p:extLst>
      <p:ext uri="{BB962C8B-B14F-4D97-AF65-F5344CB8AC3E}">
        <p14:creationId xmlns:p14="http://schemas.microsoft.com/office/powerpoint/2010/main" val="785294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20D44-9B79-DA42-BD8E-632756128C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2121468-E7F2-2D46-B520-A12C3F6041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8633138-2649-9045-8DA8-2BB9B1DCBC5E}"/>
              </a:ext>
            </a:extLst>
          </p:cNvPr>
          <p:cNvSpPr>
            <a:spLocks noGrp="1"/>
          </p:cNvSpPr>
          <p:nvPr>
            <p:ph type="dt" sz="half" idx="10"/>
          </p:nvPr>
        </p:nvSpPr>
        <p:spPr/>
        <p:txBody>
          <a:bodyPr/>
          <a:lstStyle/>
          <a:p>
            <a:fld id="{A36CC932-0CF8-6045-8743-52E763D50EC2}" type="datetimeFigureOut">
              <a:rPr lang="en-US" smtClean="0"/>
              <a:t>1/22/19</a:t>
            </a:fld>
            <a:endParaRPr lang="en-US"/>
          </a:p>
        </p:txBody>
      </p:sp>
      <p:sp>
        <p:nvSpPr>
          <p:cNvPr id="5" name="Footer Placeholder 4">
            <a:extLst>
              <a:ext uri="{FF2B5EF4-FFF2-40B4-BE49-F238E27FC236}">
                <a16:creationId xmlns:a16="http://schemas.microsoft.com/office/drawing/2014/main" id="{6B76BCDF-084B-9449-A9A2-E87D6F039F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05D3EE-9B50-0245-8B1E-A2D4C0068DA5}"/>
              </a:ext>
            </a:extLst>
          </p:cNvPr>
          <p:cNvSpPr>
            <a:spLocks noGrp="1"/>
          </p:cNvSpPr>
          <p:nvPr>
            <p:ph type="sldNum" sz="quarter" idx="12"/>
          </p:nvPr>
        </p:nvSpPr>
        <p:spPr/>
        <p:txBody>
          <a:bodyPr/>
          <a:lstStyle/>
          <a:p>
            <a:fld id="{CA5D1243-B46F-AB42-9AC6-B37442BFA1DD}" type="slidenum">
              <a:rPr lang="en-US" smtClean="0"/>
              <a:t>‹#›</a:t>
            </a:fld>
            <a:endParaRPr lang="en-US"/>
          </a:p>
        </p:txBody>
      </p:sp>
    </p:spTree>
    <p:extLst>
      <p:ext uri="{BB962C8B-B14F-4D97-AF65-F5344CB8AC3E}">
        <p14:creationId xmlns:p14="http://schemas.microsoft.com/office/powerpoint/2010/main" val="1211810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1C341-BA5A-224D-AD23-E4A017693B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5985F5-E8C2-734B-A370-94C0AB43425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1471734-CDF2-7542-94AA-3D4FDE08F01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0CD0AF7-7D0D-EE40-97C8-81E2DE66112D}"/>
              </a:ext>
            </a:extLst>
          </p:cNvPr>
          <p:cNvSpPr>
            <a:spLocks noGrp="1"/>
          </p:cNvSpPr>
          <p:nvPr>
            <p:ph type="dt" sz="half" idx="10"/>
          </p:nvPr>
        </p:nvSpPr>
        <p:spPr/>
        <p:txBody>
          <a:bodyPr/>
          <a:lstStyle/>
          <a:p>
            <a:fld id="{A36CC932-0CF8-6045-8743-52E763D50EC2}" type="datetimeFigureOut">
              <a:rPr lang="en-US" smtClean="0"/>
              <a:t>1/22/19</a:t>
            </a:fld>
            <a:endParaRPr lang="en-US"/>
          </a:p>
        </p:txBody>
      </p:sp>
      <p:sp>
        <p:nvSpPr>
          <p:cNvPr id="6" name="Footer Placeholder 5">
            <a:extLst>
              <a:ext uri="{FF2B5EF4-FFF2-40B4-BE49-F238E27FC236}">
                <a16:creationId xmlns:a16="http://schemas.microsoft.com/office/drawing/2014/main" id="{D2E7AE47-8776-9647-8A18-411404CF91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81FCAD-9094-5C48-A217-181A7B16BF95}"/>
              </a:ext>
            </a:extLst>
          </p:cNvPr>
          <p:cNvSpPr>
            <a:spLocks noGrp="1"/>
          </p:cNvSpPr>
          <p:nvPr>
            <p:ph type="sldNum" sz="quarter" idx="12"/>
          </p:nvPr>
        </p:nvSpPr>
        <p:spPr/>
        <p:txBody>
          <a:bodyPr/>
          <a:lstStyle/>
          <a:p>
            <a:fld id="{CA5D1243-B46F-AB42-9AC6-B37442BFA1DD}" type="slidenum">
              <a:rPr lang="en-US" smtClean="0"/>
              <a:t>‹#›</a:t>
            </a:fld>
            <a:endParaRPr lang="en-US"/>
          </a:p>
        </p:txBody>
      </p:sp>
    </p:spTree>
    <p:extLst>
      <p:ext uri="{BB962C8B-B14F-4D97-AF65-F5344CB8AC3E}">
        <p14:creationId xmlns:p14="http://schemas.microsoft.com/office/powerpoint/2010/main" val="2017202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7C198-E06B-084D-9909-73F19BF7CC7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229B88F-9F20-DE4B-8CEA-0C177828C2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BEC5C53-FA1A-3940-A958-175AB790D05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B5BAE2-BFC8-2148-8522-8BB5AA595D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26A6D23-68F0-4546-8D23-059D27BBF8A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BD61C9-0691-5742-8DD0-E7CDE54DEB48}"/>
              </a:ext>
            </a:extLst>
          </p:cNvPr>
          <p:cNvSpPr>
            <a:spLocks noGrp="1"/>
          </p:cNvSpPr>
          <p:nvPr>
            <p:ph type="dt" sz="half" idx="10"/>
          </p:nvPr>
        </p:nvSpPr>
        <p:spPr/>
        <p:txBody>
          <a:bodyPr/>
          <a:lstStyle/>
          <a:p>
            <a:fld id="{A36CC932-0CF8-6045-8743-52E763D50EC2}" type="datetimeFigureOut">
              <a:rPr lang="en-US" smtClean="0"/>
              <a:t>1/22/19</a:t>
            </a:fld>
            <a:endParaRPr lang="en-US"/>
          </a:p>
        </p:txBody>
      </p:sp>
      <p:sp>
        <p:nvSpPr>
          <p:cNvPr id="8" name="Footer Placeholder 7">
            <a:extLst>
              <a:ext uri="{FF2B5EF4-FFF2-40B4-BE49-F238E27FC236}">
                <a16:creationId xmlns:a16="http://schemas.microsoft.com/office/drawing/2014/main" id="{772D0A9E-8B58-344B-B70C-D2A0BF50777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F1A9A1F-2822-9047-A1AA-C098D43D92A0}"/>
              </a:ext>
            </a:extLst>
          </p:cNvPr>
          <p:cNvSpPr>
            <a:spLocks noGrp="1"/>
          </p:cNvSpPr>
          <p:nvPr>
            <p:ph type="sldNum" sz="quarter" idx="12"/>
          </p:nvPr>
        </p:nvSpPr>
        <p:spPr/>
        <p:txBody>
          <a:bodyPr/>
          <a:lstStyle/>
          <a:p>
            <a:fld id="{CA5D1243-B46F-AB42-9AC6-B37442BFA1DD}" type="slidenum">
              <a:rPr lang="en-US" smtClean="0"/>
              <a:t>‹#›</a:t>
            </a:fld>
            <a:endParaRPr lang="en-US"/>
          </a:p>
        </p:txBody>
      </p:sp>
    </p:spTree>
    <p:extLst>
      <p:ext uri="{BB962C8B-B14F-4D97-AF65-F5344CB8AC3E}">
        <p14:creationId xmlns:p14="http://schemas.microsoft.com/office/powerpoint/2010/main" val="573339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2E74A-EE60-8B4C-9C00-A6060DED25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BE7C46-B734-F74C-8AA0-BD358735C0C4}"/>
              </a:ext>
            </a:extLst>
          </p:cNvPr>
          <p:cNvSpPr>
            <a:spLocks noGrp="1"/>
          </p:cNvSpPr>
          <p:nvPr>
            <p:ph type="dt" sz="half" idx="10"/>
          </p:nvPr>
        </p:nvSpPr>
        <p:spPr/>
        <p:txBody>
          <a:bodyPr/>
          <a:lstStyle/>
          <a:p>
            <a:fld id="{A36CC932-0CF8-6045-8743-52E763D50EC2}" type="datetimeFigureOut">
              <a:rPr lang="en-US" smtClean="0"/>
              <a:t>1/22/19</a:t>
            </a:fld>
            <a:endParaRPr lang="en-US"/>
          </a:p>
        </p:txBody>
      </p:sp>
      <p:sp>
        <p:nvSpPr>
          <p:cNvPr id="4" name="Footer Placeholder 3">
            <a:extLst>
              <a:ext uri="{FF2B5EF4-FFF2-40B4-BE49-F238E27FC236}">
                <a16:creationId xmlns:a16="http://schemas.microsoft.com/office/drawing/2014/main" id="{D66A1AE9-4B74-C143-B90A-8549F59DB5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614E1F-2602-8444-BEC0-12DEE9F77579}"/>
              </a:ext>
            </a:extLst>
          </p:cNvPr>
          <p:cNvSpPr>
            <a:spLocks noGrp="1"/>
          </p:cNvSpPr>
          <p:nvPr>
            <p:ph type="sldNum" sz="quarter" idx="12"/>
          </p:nvPr>
        </p:nvSpPr>
        <p:spPr/>
        <p:txBody>
          <a:bodyPr/>
          <a:lstStyle/>
          <a:p>
            <a:fld id="{CA5D1243-B46F-AB42-9AC6-B37442BFA1DD}" type="slidenum">
              <a:rPr lang="en-US" smtClean="0"/>
              <a:t>‹#›</a:t>
            </a:fld>
            <a:endParaRPr lang="en-US"/>
          </a:p>
        </p:txBody>
      </p:sp>
    </p:spTree>
    <p:extLst>
      <p:ext uri="{BB962C8B-B14F-4D97-AF65-F5344CB8AC3E}">
        <p14:creationId xmlns:p14="http://schemas.microsoft.com/office/powerpoint/2010/main" val="832281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2555E2-2995-8A4A-A486-39E6BD127E40}"/>
              </a:ext>
            </a:extLst>
          </p:cNvPr>
          <p:cNvSpPr>
            <a:spLocks noGrp="1"/>
          </p:cNvSpPr>
          <p:nvPr>
            <p:ph type="dt" sz="half" idx="10"/>
          </p:nvPr>
        </p:nvSpPr>
        <p:spPr/>
        <p:txBody>
          <a:bodyPr/>
          <a:lstStyle/>
          <a:p>
            <a:fld id="{A36CC932-0CF8-6045-8743-52E763D50EC2}" type="datetimeFigureOut">
              <a:rPr lang="en-US" smtClean="0"/>
              <a:t>1/22/19</a:t>
            </a:fld>
            <a:endParaRPr lang="en-US"/>
          </a:p>
        </p:txBody>
      </p:sp>
      <p:sp>
        <p:nvSpPr>
          <p:cNvPr id="3" name="Footer Placeholder 2">
            <a:extLst>
              <a:ext uri="{FF2B5EF4-FFF2-40B4-BE49-F238E27FC236}">
                <a16:creationId xmlns:a16="http://schemas.microsoft.com/office/drawing/2014/main" id="{66C5CB79-0F02-5E48-8821-359997C602C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2D4E8D-FE6B-E848-B23B-BEC1DC0F4D3B}"/>
              </a:ext>
            </a:extLst>
          </p:cNvPr>
          <p:cNvSpPr>
            <a:spLocks noGrp="1"/>
          </p:cNvSpPr>
          <p:nvPr>
            <p:ph type="sldNum" sz="quarter" idx="12"/>
          </p:nvPr>
        </p:nvSpPr>
        <p:spPr/>
        <p:txBody>
          <a:bodyPr/>
          <a:lstStyle/>
          <a:p>
            <a:fld id="{CA5D1243-B46F-AB42-9AC6-B37442BFA1DD}" type="slidenum">
              <a:rPr lang="en-US" smtClean="0"/>
              <a:t>‹#›</a:t>
            </a:fld>
            <a:endParaRPr lang="en-US"/>
          </a:p>
        </p:txBody>
      </p:sp>
    </p:spTree>
    <p:extLst>
      <p:ext uri="{BB962C8B-B14F-4D97-AF65-F5344CB8AC3E}">
        <p14:creationId xmlns:p14="http://schemas.microsoft.com/office/powerpoint/2010/main" val="2480145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CC4A6-0E1B-EC41-A90F-A0DF2EE0F9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03603F6-F8C9-D347-804D-3670CA959B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8B98F7-A6DC-A845-A2E6-A77895F52E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E31A667-37C6-2247-B78B-207CC48F6EFB}"/>
              </a:ext>
            </a:extLst>
          </p:cNvPr>
          <p:cNvSpPr>
            <a:spLocks noGrp="1"/>
          </p:cNvSpPr>
          <p:nvPr>
            <p:ph type="dt" sz="half" idx="10"/>
          </p:nvPr>
        </p:nvSpPr>
        <p:spPr/>
        <p:txBody>
          <a:bodyPr/>
          <a:lstStyle/>
          <a:p>
            <a:fld id="{A36CC932-0CF8-6045-8743-52E763D50EC2}" type="datetimeFigureOut">
              <a:rPr lang="en-US" smtClean="0"/>
              <a:t>1/22/19</a:t>
            </a:fld>
            <a:endParaRPr lang="en-US"/>
          </a:p>
        </p:txBody>
      </p:sp>
      <p:sp>
        <p:nvSpPr>
          <p:cNvPr id="6" name="Footer Placeholder 5">
            <a:extLst>
              <a:ext uri="{FF2B5EF4-FFF2-40B4-BE49-F238E27FC236}">
                <a16:creationId xmlns:a16="http://schemas.microsoft.com/office/drawing/2014/main" id="{53D8CC6B-AC93-4C49-8175-407FC30CE2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5DB696-0E73-7444-9B17-EDAD6A231B8A}"/>
              </a:ext>
            </a:extLst>
          </p:cNvPr>
          <p:cNvSpPr>
            <a:spLocks noGrp="1"/>
          </p:cNvSpPr>
          <p:nvPr>
            <p:ph type="sldNum" sz="quarter" idx="12"/>
          </p:nvPr>
        </p:nvSpPr>
        <p:spPr/>
        <p:txBody>
          <a:bodyPr/>
          <a:lstStyle/>
          <a:p>
            <a:fld id="{CA5D1243-B46F-AB42-9AC6-B37442BFA1DD}" type="slidenum">
              <a:rPr lang="en-US" smtClean="0"/>
              <a:t>‹#›</a:t>
            </a:fld>
            <a:endParaRPr lang="en-US"/>
          </a:p>
        </p:txBody>
      </p:sp>
    </p:spTree>
    <p:extLst>
      <p:ext uri="{BB962C8B-B14F-4D97-AF65-F5344CB8AC3E}">
        <p14:creationId xmlns:p14="http://schemas.microsoft.com/office/powerpoint/2010/main" val="1754221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63F63-4008-BE48-86EC-8911522026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A359CE-E3F5-F745-BCFD-03C055AFB7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97929AC-561C-774E-8292-48C0B2E39B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669958F-6D27-DC43-BC48-B47652224145}"/>
              </a:ext>
            </a:extLst>
          </p:cNvPr>
          <p:cNvSpPr>
            <a:spLocks noGrp="1"/>
          </p:cNvSpPr>
          <p:nvPr>
            <p:ph type="dt" sz="half" idx="10"/>
          </p:nvPr>
        </p:nvSpPr>
        <p:spPr/>
        <p:txBody>
          <a:bodyPr/>
          <a:lstStyle/>
          <a:p>
            <a:fld id="{A36CC932-0CF8-6045-8743-52E763D50EC2}" type="datetimeFigureOut">
              <a:rPr lang="en-US" smtClean="0"/>
              <a:t>1/22/19</a:t>
            </a:fld>
            <a:endParaRPr lang="en-US"/>
          </a:p>
        </p:txBody>
      </p:sp>
      <p:sp>
        <p:nvSpPr>
          <p:cNvPr id="6" name="Footer Placeholder 5">
            <a:extLst>
              <a:ext uri="{FF2B5EF4-FFF2-40B4-BE49-F238E27FC236}">
                <a16:creationId xmlns:a16="http://schemas.microsoft.com/office/drawing/2014/main" id="{3AE64AC5-0028-4743-ADFB-C2D4E54BC0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285F6F-9BDB-1B41-9AFB-98920B06AE9D}"/>
              </a:ext>
            </a:extLst>
          </p:cNvPr>
          <p:cNvSpPr>
            <a:spLocks noGrp="1"/>
          </p:cNvSpPr>
          <p:nvPr>
            <p:ph type="sldNum" sz="quarter" idx="12"/>
          </p:nvPr>
        </p:nvSpPr>
        <p:spPr/>
        <p:txBody>
          <a:bodyPr/>
          <a:lstStyle/>
          <a:p>
            <a:fld id="{CA5D1243-B46F-AB42-9AC6-B37442BFA1DD}" type="slidenum">
              <a:rPr lang="en-US" smtClean="0"/>
              <a:t>‹#›</a:t>
            </a:fld>
            <a:endParaRPr lang="en-US"/>
          </a:p>
        </p:txBody>
      </p:sp>
    </p:spTree>
    <p:extLst>
      <p:ext uri="{BB962C8B-B14F-4D97-AF65-F5344CB8AC3E}">
        <p14:creationId xmlns:p14="http://schemas.microsoft.com/office/powerpoint/2010/main" val="2275369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96F4B0-E74C-044A-98AC-1BA955D541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A35ED2E-BB3C-7B42-AC26-2592984617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970A78-6246-8646-BF6B-5015F811D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6CC932-0CF8-6045-8743-52E763D50EC2}" type="datetimeFigureOut">
              <a:rPr lang="en-US" smtClean="0"/>
              <a:t>1/22/19</a:t>
            </a:fld>
            <a:endParaRPr lang="en-US"/>
          </a:p>
        </p:txBody>
      </p:sp>
      <p:sp>
        <p:nvSpPr>
          <p:cNvPr id="5" name="Footer Placeholder 4">
            <a:extLst>
              <a:ext uri="{FF2B5EF4-FFF2-40B4-BE49-F238E27FC236}">
                <a16:creationId xmlns:a16="http://schemas.microsoft.com/office/drawing/2014/main" id="{04DC5D3D-E159-5A43-96C1-EF63CEBDD7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8EBF7A7-DB05-3441-AA2C-3EAD295E80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5D1243-B46F-AB42-9AC6-B37442BFA1DD}" type="slidenum">
              <a:rPr lang="en-US" smtClean="0"/>
              <a:t>‹#›</a:t>
            </a:fld>
            <a:endParaRPr lang="en-US"/>
          </a:p>
        </p:txBody>
      </p:sp>
    </p:spTree>
    <p:extLst>
      <p:ext uri="{BB962C8B-B14F-4D97-AF65-F5344CB8AC3E}">
        <p14:creationId xmlns:p14="http://schemas.microsoft.com/office/powerpoint/2010/main" val="30634985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tiff"/><Relationship Id="rId7" Type="http://schemas.openxmlformats.org/officeDocument/2006/relationships/image" Target="../media/image7.tiff"/><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5.tiff"/><Relationship Id="rId4" Type="http://schemas.openxmlformats.org/officeDocument/2006/relationships/image" Target="../media/image4.tif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1.sv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709E9-2A30-8542-A84A-8F56DB1D17FC}"/>
              </a:ext>
            </a:extLst>
          </p:cNvPr>
          <p:cNvSpPr>
            <a:spLocks noGrp="1"/>
          </p:cNvSpPr>
          <p:nvPr>
            <p:ph type="ctrTitle"/>
          </p:nvPr>
        </p:nvSpPr>
        <p:spPr>
          <a:xfrm>
            <a:off x="1524000" y="194199"/>
            <a:ext cx="9144000" cy="2133599"/>
          </a:xfrm>
        </p:spPr>
        <p:txBody>
          <a:bodyPr/>
          <a:lstStyle/>
          <a:p>
            <a:r>
              <a:rPr lang="en-US" dirty="0"/>
              <a:t>Introduction to</a:t>
            </a:r>
          </a:p>
        </p:txBody>
      </p:sp>
      <p:sp>
        <p:nvSpPr>
          <p:cNvPr id="3" name="Subtitle 2">
            <a:extLst>
              <a:ext uri="{FF2B5EF4-FFF2-40B4-BE49-F238E27FC236}">
                <a16:creationId xmlns:a16="http://schemas.microsoft.com/office/drawing/2014/main" id="{7560F3E8-058E-3140-B326-A67350B72F76}"/>
              </a:ext>
            </a:extLst>
          </p:cNvPr>
          <p:cNvSpPr>
            <a:spLocks noGrp="1"/>
          </p:cNvSpPr>
          <p:nvPr>
            <p:ph type="subTitle" idx="1"/>
          </p:nvPr>
        </p:nvSpPr>
        <p:spPr>
          <a:xfrm>
            <a:off x="1524000" y="2327798"/>
            <a:ext cx="9144000" cy="1411832"/>
          </a:xfrm>
        </p:spPr>
        <p:txBody>
          <a:bodyPr/>
          <a:lstStyle/>
          <a:p>
            <a:r>
              <a:rPr lang="en-US" sz="4800" b="1" dirty="0"/>
              <a:t>ArcGIS automation through scripting with Python</a:t>
            </a:r>
          </a:p>
          <a:p>
            <a:endParaRPr lang="en-US" dirty="0"/>
          </a:p>
        </p:txBody>
      </p:sp>
      <p:pic>
        <p:nvPicPr>
          <p:cNvPr id="4" name="Picture 3">
            <a:extLst>
              <a:ext uri="{FF2B5EF4-FFF2-40B4-BE49-F238E27FC236}">
                <a16:creationId xmlns:a16="http://schemas.microsoft.com/office/drawing/2014/main" id="{CB8A7D5A-D82F-5E41-BA42-45DCB0D7BF95}"/>
              </a:ext>
            </a:extLst>
          </p:cNvPr>
          <p:cNvPicPr>
            <a:picLocks noChangeAspect="1"/>
          </p:cNvPicPr>
          <p:nvPr/>
        </p:nvPicPr>
        <p:blipFill>
          <a:blip r:embed="rId2"/>
          <a:stretch>
            <a:fillRect/>
          </a:stretch>
        </p:blipFill>
        <p:spPr>
          <a:xfrm>
            <a:off x="3117850" y="4091277"/>
            <a:ext cx="5956300" cy="1435100"/>
          </a:xfrm>
          <a:prstGeom prst="rect">
            <a:avLst/>
          </a:prstGeom>
        </p:spPr>
      </p:pic>
    </p:spTree>
    <p:extLst>
      <p:ext uri="{BB962C8B-B14F-4D97-AF65-F5344CB8AC3E}">
        <p14:creationId xmlns:p14="http://schemas.microsoft.com/office/powerpoint/2010/main" val="503161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09B1-F13B-7340-8952-6A0EC23C2D8F}"/>
              </a:ext>
            </a:extLst>
          </p:cNvPr>
          <p:cNvSpPr>
            <a:spLocks noGrp="1"/>
          </p:cNvSpPr>
          <p:nvPr>
            <p:ph type="title"/>
          </p:nvPr>
        </p:nvSpPr>
        <p:spPr/>
        <p:txBody>
          <a:bodyPr/>
          <a:lstStyle/>
          <a:p>
            <a:r>
              <a:rPr lang="en-US" dirty="0"/>
              <a:t>What is ArcGIS and why use </a:t>
            </a:r>
            <a:r>
              <a:rPr lang="en-US" dirty="0" err="1"/>
              <a:t>arcpy</a:t>
            </a:r>
            <a:r>
              <a:rPr lang="en-US" dirty="0"/>
              <a:t>?</a:t>
            </a:r>
          </a:p>
        </p:txBody>
      </p:sp>
      <p:sp>
        <p:nvSpPr>
          <p:cNvPr id="3" name="Content Placeholder 2">
            <a:extLst>
              <a:ext uri="{FF2B5EF4-FFF2-40B4-BE49-F238E27FC236}">
                <a16:creationId xmlns:a16="http://schemas.microsoft.com/office/drawing/2014/main" id="{B4F40BF6-80D6-3249-842F-B075EB50CBBB}"/>
              </a:ext>
            </a:extLst>
          </p:cNvPr>
          <p:cNvSpPr>
            <a:spLocks noGrp="1"/>
          </p:cNvSpPr>
          <p:nvPr>
            <p:ph idx="1"/>
          </p:nvPr>
        </p:nvSpPr>
        <p:spPr/>
        <p:txBody>
          <a:bodyPr>
            <a:normAutofit fontScale="92500" lnSpcReduction="20000"/>
          </a:bodyPr>
          <a:lstStyle/>
          <a:p>
            <a:r>
              <a:rPr lang="en-US" dirty="0"/>
              <a:t>ArcGIS has been developed over several decades.</a:t>
            </a:r>
          </a:p>
          <a:p>
            <a:pPr lvl="1"/>
            <a:r>
              <a:rPr lang="en-US" dirty="0"/>
              <a:t>Prior to this, we had:</a:t>
            </a:r>
          </a:p>
          <a:p>
            <a:pPr lvl="2"/>
            <a:r>
              <a:rPr lang="en-US" dirty="0"/>
              <a:t>Arc/INFO workstation</a:t>
            </a:r>
          </a:p>
          <a:p>
            <a:pPr lvl="2"/>
            <a:r>
              <a:rPr lang="en-US" dirty="0"/>
              <a:t>ArcView 3.x desktop</a:t>
            </a:r>
          </a:p>
          <a:p>
            <a:r>
              <a:rPr lang="en-US" dirty="0"/>
              <a:t>Released in 1999, ArcMap 8 was released.</a:t>
            </a:r>
          </a:p>
          <a:p>
            <a:pPr lvl="1"/>
            <a:r>
              <a:rPr lang="en-US" dirty="0"/>
              <a:t>GUI and had some geoprocessing power, but no real environment to work with spatial data in a command line/programming environment.</a:t>
            </a:r>
          </a:p>
          <a:p>
            <a:pPr lvl="1"/>
            <a:r>
              <a:rPr lang="en-US" dirty="0"/>
              <a:t>Strengths are the GUI, Toolboxes, </a:t>
            </a:r>
            <a:r>
              <a:rPr lang="en-US" dirty="0" err="1"/>
              <a:t>ModelBuilder</a:t>
            </a:r>
            <a:r>
              <a:rPr lang="en-US" dirty="0"/>
              <a:t> (introduced in ArcMap 9), standards and extensions (Spatial Analyst, 3D analyst).</a:t>
            </a:r>
          </a:p>
          <a:p>
            <a:r>
              <a:rPr lang="en-US" dirty="0"/>
              <a:t>Version 10 introduced the </a:t>
            </a:r>
            <a:r>
              <a:rPr lang="en-US" dirty="0" err="1"/>
              <a:t>arcpy</a:t>
            </a:r>
            <a:r>
              <a:rPr lang="en-US" dirty="0"/>
              <a:t> package (can be shown as </a:t>
            </a:r>
            <a:r>
              <a:rPr lang="en-US" dirty="0" err="1"/>
              <a:t>ArcPy</a:t>
            </a:r>
            <a:r>
              <a:rPr lang="en-US" dirty="0"/>
              <a:t>).</a:t>
            </a:r>
          </a:p>
          <a:p>
            <a:pPr lvl="1"/>
            <a:r>
              <a:rPr lang="en-US" dirty="0"/>
              <a:t>Game changer for GIS programmers.</a:t>
            </a:r>
          </a:p>
          <a:p>
            <a:pPr lvl="1"/>
            <a:r>
              <a:rPr lang="en-US" dirty="0"/>
              <a:t>Allows us to interface with other packages.</a:t>
            </a:r>
          </a:p>
          <a:p>
            <a:pPr lvl="1"/>
            <a:r>
              <a:rPr lang="en-US" dirty="0"/>
              <a:t>Rarely need the GUI for any reason but to view/check data.</a:t>
            </a:r>
          </a:p>
          <a:p>
            <a:endParaRPr lang="en-US" dirty="0"/>
          </a:p>
          <a:p>
            <a:endParaRPr lang="en-US" dirty="0"/>
          </a:p>
        </p:txBody>
      </p:sp>
    </p:spTree>
    <p:extLst>
      <p:ext uri="{BB962C8B-B14F-4D97-AF65-F5344CB8AC3E}">
        <p14:creationId xmlns:p14="http://schemas.microsoft.com/office/powerpoint/2010/main" val="41353280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80F0E-262E-414D-972D-707D6152EF01}"/>
              </a:ext>
            </a:extLst>
          </p:cNvPr>
          <p:cNvSpPr>
            <a:spLocks noGrp="1"/>
          </p:cNvSpPr>
          <p:nvPr>
            <p:ph type="title"/>
          </p:nvPr>
        </p:nvSpPr>
        <p:spPr/>
        <p:txBody>
          <a:bodyPr/>
          <a:lstStyle/>
          <a:p>
            <a:r>
              <a:rPr lang="en-US" dirty="0"/>
              <a:t>The Buffer Tool in ArcGIS</a:t>
            </a:r>
          </a:p>
        </p:txBody>
      </p:sp>
      <p:pic>
        <p:nvPicPr>
          <p:cNvPr id="7" name="Content Placeholder 6" descr="Buffer tool output example.">
            <a:extLst>
              <a:ext uri="{FF2B5EF4-FFF2-40B4-BE49-F238E27FC236}">
                <a16:creationId xmlns:a16="http://schemas.microsoft.com/office/drawing/2014/main" id="{D8EA1ADA-11C8-3646-9D47-E7D4CE8D7B0F}"/>
              </a:ext>
            </a:extLst>
          </p:cNvPr>
          <p:cNvPicPr>
            <a:picLocks noGrp="1" noChangeAspect="1"/>
          </p:cNvPicPr>
          <p:nvPr>
            <p:ph idx="1"/>
          </p:nvPr>
        </p:nvPicPr>
        <p:blipFill>
          <a:blip r:embed="rId3"/>
          <a:stretch>
            <a:fillRect/>
          </a:stretch>
        </p:blipFill>
        <p:spPr>
          <a:xfrm>
            <a:off x="10314037" y="259556"/>
            <a:ext cx="1612900" cy="1536700"/>
          </a:xfrm>
        </p:spPr>
      </p:pic>
      <p:pic>
        <p:nvPicPr>
          <p:cNvPr id="4" name="Picture 3" descr="Buffer tool from ArcGIS Toolbox">
            <a:extLst>
              <a:ext uri="{FF2B5EF4-FFF2-40B4-BE49-F238E27FC236}">
                <a16:creationId xmlns:a16="http://schemas.microsoft.com/office/drawing/2014/main" id="{315A8045-53DA-A04A-8314-602644AEEB4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4614" y="1930402"/>
            <a:ext cx="5291666" cy="4246561"/>
          </a:xfrm>
          <a:prstGeom prst="rect">
            <a:avLst/>
          </a:prstGeom>
        </p:spPr>
      </p:pic>
      <p:pic>
        <p:nvPicPr>
          <p:cNvPr id="5" name="Picture 4" descr="Example or arcpy code.">
            <a:extLst>
              <a:ext uri="{FF2B5EF4-FFF2-40B4-BE49-F238E27FC236}">
                <a16:creationId xmlns:a16="http://schemas.microsoft.com/office/drawing/2014/main" id="{4BB4A39C-1581-B049-B034-DDE6A5D37F4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38012" y="2036235"/>
            <a:ext cx="5291667" cy="4034896"/>
          </a:xfrm>
          <a:prstGeom prst="rect">
            <a:avLst/>
          </a:prstGeom>
        </p:spPr>
      </p:pic>
    </p:spTree>
    <p:extLst>
      <p:ext uri="{BB962C8B-B14F-4D97-AF65-F5344CB8AC3E}">
        <p14:creationId xmlns:p14="http://schemas.microsoft.com/office/powerpoint/2010/main" val="34113549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2472E40-8968-4840-AE7D-4CD48B186295}"/>
              </a:ext>
            </a:extLst>
          </p:cNvPr>
          <p:cNvPicPr>
            <a:picLocks noGrp="1" noChangeAspect="1"/>
          </p:cNvPicPr>
          <p:nvPr>
            <p:ph idx="1"/>
          </p:nvPr>
        </p:nvPicPr>
        <p:blipFill>
          <a:blip r:embed="rId2"/>
          <a:stretch>
            <a:fillRect/>
          </a:stretch>
        </p:blipFill>
        <p:spPr>
          <a:xfrm>
            <a:off x="2750014" y="643466"/>
            <a:ext cx="6691972" cy="5571067"/>
          </a:xfrm>
          <a:prstGeom prst="rect">
            <a:avLst/>
          </a:prstGeom>
        </p:spPr>
      </p:pic>
    </p:spTree>
    <p:extLst>
      <p:ext uri="{BB962C8B-B14F-4D97-AF65-F5344CB8AC3E}">
        <p14:creationId xmlns:p14="http://schemas.microsoft.com/office/powerpoint/2010/main" val="18039186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5F276-C46C-9C42-BA97-A039AAC90524}"/>
              </a:ext>
            </a:extLst>
          </p:cNvPr>
          <p:cNvSpPr>
            <a:spLocks noGrp="1"/>
          </p:cNvSpPr>
          <p:nvPr>
            <p:ph type="title"/>
          </p:nvPr>
        </p:nvSpPr>
        <p:spPr>
          <a:xfrm>
            <a:off x="838200" y="365125"/>
            <a:ext cx="10515600" cy="1325563"/>
          </a:xfrm>
        </p:spPr>
        <p:txBody>
          <a:bodyPr>
            <a:normAutofit/>
          </a:bodyPr>
          <a:lstStyle/>
          <a:p>
            <a:r>
              <a:rPr lang="en-US" dirty="0"/>
              <a:t>What is Git and why use </a:t>
            </a:r>
            <a:r>
              <a:rPr lang="en-US" dirty="0" err="1"/>
              <a:t>Github</a:t>
            </a:r>
            <a:r>
              <a:rPr lang="en-US" dirty="0"/>
              <a:t>?</a:t>
            </a:r>
          </a:p>
        </p:txBody>
      </p:sp>
      <p:sp>
        <p:nvSpPr>
          <p:cNvPr id="3" name="Content Placeholder 2">
            <a:extLst>
              <a:ext uri="{FF2B5EF4-FFF2-40B4-BE49-F238E27FC236}">
                <a16:creationId xmlns:a16="http://schemas.microsoft.com/office/drawing/2014/main" id="{7C1E4191-6BC4-6E49-9835-6B59FB05A251}"/>
              </a:ext>
            </a:extLst>
          </p:cNvPr>
          <p:cNvSpPr>
            <a:spLocks noGrp="1"/>
          </p:cNvSpPr>
          <p:nvPr>
            <p:ph idx="1"/>
          </p:nvPr>
        </p:nvSpPr>
        <p:spPr>
          <a:xfrm>
            <a:off x="838200" y="1825625"/>
            <a:ext cx="5015484" cy="4351338"/>
          </a:xfrm>
        </p:spPr>
        <p:txBody>
          <a:bodyPr>
            <a:normAutofit fontScale="92500" lnSpcReduction="10000"/>
          </a:bodyPr>
          <a:lstStyle/>
          <a:p>
            <a:r>
              <a:rPr lang="en-US" sz="2400" dirty="0" err="1"/>
              <a:t>Github</a:t>
            </a:r>
            <a:r>
              <a:rPr lang="en-US" sz="2400" dirty="0"/>
              <a:t> is a code hosting website that uses the version control system Git, which was originally created by Linus Torvalds.</a:t>
            </a:r>
          </a:p>
          <a:p>
            <a:r>
              <a:rPr lang="en-US" sz="2400" dirty="0"/>
              <a:t>Git allows you to create versions, most simply through committing changes to a database.</a:t>
            </a:r>
          </a:p>
          <a:p>
            <a:pPr lvl="1"/>
            <a:r>
              <a:rPr lang="en-US" dirty="0"/>
              <a:t>Allows you to revert back if you make a mess.</a:t>
            </a:r>
          </a:p>
          <a:p>
            <a:pPr lvl="1"/>
            <a:r>
              <a:rPr lang="en-US" dirty="0"/>
              <a:t>Can also be used for collaboration/dissemination of your work.</a:t>
            </a:r>
          </a:p>
          <a:p>
            <a:pPr lvl="1"/>
            <a:r>
              <a:rPr lang="en-US" dirty="0"/>
              <a:t>Has bug/issue tracking and reporting system.</a:t>
            </a:r>
          </a:p>
        </p:txBody>
      </p:sp>
      <p:pic>
        <p:nvPicPr>
          <p:cNvPr id="4" name="Content Placeholder 4">
            <a:extLst>
              <a:ext uri="{FF2B5EF4-FFF2-40B4-BE49-F238E27FC236}">
                <a16:creationId xmlns:a16="http://schemas.microsoft.com/office/drawing/2014/main" id="{2D224237-9A44-544C-B431-191505DCB4E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338316" y="1904281"/>
            <a:ext cx="5074070" cy="4272681"/>
          </a:xfrm>
          <a:prstGeom prst="rect">
            <a:avLst/>
          </a:prstGeom>
        </p:spPr>
      </p:pic>
    </p:spTree>
    <p:extLst>
      <p:ext uri="{BB962C8B-B14F-4D97-AF65-F5344CB8AC3E}">
        <p14:creationId xmlns:p14="http://schemas.microsoft.com/office/powerpoint/2010/main" val="30444968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A4781C7-8E25-D448-AAA9-194D2D73F3B6}"/>
              </a:ext>
            </a:extLst>
          </p:cNvPr>
          <p:cNvPicPr>
            <a:picLocks noChangeAspect="1"/>
          </p:cNvPicPr>
          <p:nvPr/>
        </p:nvPicPr>
        <p:blipFill>
          <a:blip r:embed="rId3"/>
          <a:stretch>
            <a:fillRect/>
          </a:stretch>
        </p:blipFill>
        <p:spPr>
          <a:xfrm>
            <a:off x="6821269" y="1146666"/>
            <a:ext cx="4897765" cy="4897765"/>
          </a:xfrm>
          <a:prstGeom prst="rect">
            <a:avLst/>
          </a:prstGeom>
        </p:spPr>
      </p:pic>
      <p:sp>
        <p:nvSpPr>
          <p:cNvPr id="2" name="Title 1">
            <a:extLst>
              <a:ext uri="{FF2B5EF4-FFF2-40B4-BE49-F238E27FC236}">
                <a16:creationId xmlns:a16="http://schemas.microsoft.com/office/drawing/2014/main" id="{9715F276-C46C-9C42-BA97-A039AAC90524}"/>
              </a:ext>
            </a:extLst>
          </p:cNvPr>
          <p:cNvSpPr>
            <a:spLocks noGrp="1"/>
          </p:cNvSpPr>
          <p:nvPr>
            <p:ph type="title"/>
          </p:nvPr>
        </p:nvSpPr>
        <p:spPr>
          <a:xfrm>
            <a:off x="838200" y="365125"/>
            <a:ext cx="10515600" cy="1325563"/>
          </a:xfrm>
        </p:spPr>
        <p:txBody>
          <a:bodyPr>
            <a:normAutofit/>
          </a:bodyPr>
          <a:lstStyle/>
          <a:p>
            <a:r>
              <a:rPr lang="en-US" dirty="0"/>
              <a:t>What is Git and why use </a:t>
            </a:r>
            <a:r>
              <a:rPr lang="en-US" dirty="0" err="1"/>
              <a:t>Github</a:t>
            </a:r>
            <a:r>
              <a:rPr lang="en-US" dirty="0"/>
              <a:t>?</a:t>
            </a:r>
          </a:p>
        </p:txBody>
      </p:sp>
      <p:sp>
        <p:nvSpPr>
          <p:cNvPr id="3" name="Content Placeholder 2">
            <a:extLst>
              <a:ext uri="{FF2B5EF4-FFF2-40B4-BE49-F238E27FC236}">
                <a16:creationId xmlns:a16="http://schemas.microsoft.com/office/drawing/2014/main" id="{7C1E4191-6BC4-6E49-9835-6B59FB05A251}"/>
              </a:ext>
            </a:extLst>
          </p:cNvPr>
          <p:cNvSpPr>
            <a:spLocks noGrp="1"/>
          </p:cNvSpPr>
          <p:nvPr>
            <p:ph idx="1"/>
          </p:nvPr>
        </p:nvSpPr>
        <p:spPr>
          <a:xfrm>
            <a:off x="838200" y="1534072"/>
            <a:ext cx="5709745" cy="4970353"/>
          </a:xfrm>
        </p:spPr>
        <p:txBody>
          <a:bodyPr>
            <a:noAutofit/>
          </a:bodyPr>
          <a:lstStyle/>
          <a:p>
            <a:r>
              <a:rPr lang="en-US" sz="2200" dirty="0"/>
              <a:t>Centers around “repositories” aka “repos” which hold your files in a structured manner.</a:t>
            </a:r>
          </a:p>
          <a:p>
            <a:r>
              <a:rPr lang="en-US" sz="2200" dirty="0"/>
              <a:t>Students (and just announced, now anyone) can have unlimited private (as well as public) repositories.</a:t>
            </a:r>
          </a:p>
          <a:p>
            <a:pPr lvl="1"/>
            <a:r>
              <a:rPr lang="en-US" sz="2200" dirty="0"/>
              <a:t>Private repos are only shared with your collaborators. Useful for crude (and embarrassing code that you don’t want to share).</a:t>
            </a:r>
          </a:p>
          <a:p>
            <a:pPr lvl="1"/>
            <a:r>
              <a:rPr lang="en-US" sz="2200" dirty="0"/>
              <a:t>Public are viewable and interactable by everyone.</a:t>
            </a:r>
          </a:p>
          <a:p>
            <a:r>
              <a:rPr lang="en-US" sz="2600" dirty="0"/>
              <a:t>It is not just for hosting code, can be for practically anything!</a:t>
            </a:r>
          </a:p>
          <a:p>
            <a:pPr lvl="1"/>
            <a:endParaRPr lang="en-US" sz="2200" dirty="0"/>
          </a:p>
          <a:p>
            <a:pPr lvl="1"/>
            <a:endParaRPr lang="en-US" sz="2200" dirty="0"/>
          </a:p>
          <a:p>
            <a:pPr lvl="1"/>
            <a:endParaRPr lang="en-US" sz="2200" dirty="0"/>
          </a:p>
          <a:p>
            <a:endParaRPr lang="en-US" sz="2200" dirty="0"/>
          </a:p>
        </p:txBody>
      </p:sp>
      <p:sp>
        <p:nvSpPr>
          <p:cNvPr id="9" name="TextBox 8">
            <a:extLst>
              <a:ext uri="{FF2B5EF4-FFF2-40B4-BE49-F238E27FC236}">
                <a16:creationId xmlns:a16="http://schemas.microsoft.com/office/drawing/2014/main" id="{2FB144F6-66BD-5248-AAF6-AB5C165BCC55}"/>
              </a:ext>
            </a:extLst>
          </p:cNvPr>
          <p:cNvSpPr txBox="1"/>
          <p:nvPr/>
        </p:nvSpPr>
        <p:spPr>
          <a:xfrm>
            <a:off x="10086680" y="6044431"/>
            <a:ext cx="1791324" cy="369332"/>
          </a:xfrm>
          <a:prstGeom prst="rect">
            <a:avLst/>
          </a:prstGeom>
          <a:noFill/>
        </p:spPr>
        <p:txBody>
          <a:bodyPr wrap="none" rtlCol="0">
            <a:spAutoFit/>
          </a:bodyPr>
          <a:lstStyle/>
          <a:p>
            <a:r>
              <a:rPr lang="en-US" dirty="0" err="1"/>
              <a:t>www.github.com</a:t>
            </a:r>
            <a:endParaRPr lang="en-US" dirty="0"/>
          </a:p>
        </p:txBody>
      </p:sp>
    </p:spTree>
    <p:extLst>
      <p:ext uri="{BB962C8B-B14F-4D97-AF65-F5344CB8AC3E}">
        <p14:creationId xmlns:p14="http://schemas.microsoft.com/office/powerpoint/2010/main" val="17827467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social media post&#10;&#10;Description automatically generated">
            <a:extLst>
              <a:ext uri="{FF2B5EF4-FFF2-40B4-BE49-F238E27FC236}">
                <a16:creationId xmlns:a16="http://schemas.microsoft.com/office/drawing/2014/main" id="{F93A27BE-EEFA-644E-8DD9-0EC6B00F47FC}"/>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6" name="Rectangle 5">
            <a:extLst>
              <a:ext uri="{FF2B5EF4-FFF2-40B4-BE49-F238E27FC236}">
                <a16:creationId xmlns:a16="http://schemas.microsoft.com/office/drawing/2014/main" id="{2F9413F2-B24B-774A-88F1-C552040A198B}"/>
              </a:ext>
            </a:extLst>
          </p:cNvPr>
          <p:cNvSpPr/>
          <p:nvPr/>
        </p:nvSpPr>
        <p:spPr>
          <a:xfrm>
            <a:off x="157655" y="84083"/>
            <a:ext cx="2732690" cy="35735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C8D3B8-6AE5-9D49-B24E-4EA4D349A84D}"/>
              </a:ext>
            </a:extLst>
          </p:cNvPr>
          <p:cNvSpPr/>
          <p:nvPr/>
        </p:nvSpPr>
        <p:spPr>
          <a:xfrm>
            <a:off x="6826469" y="52553"/>
            <a:ext cx="5207876" cy="44143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89BB1A4-5E58-DB46-8C55-FE966136953A}"/>
              </a:ext>
            </a:extLst>
          </p:cNvPr>
          <p:cNvSpPr/>
          <p:nvPr/>
        </p:nvSpPr>
        <p:spPr>
          <a:xfrm>
            <a:off x="157655" y="635878"/>
            <a:ext cx="7441324" cy="5202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42BF68B-95BD-C549-AADD-B78FA54C6358}"/>
              </a:ext>
            </a:extLst>
          </p:cNvPr>
          <p:cNvSpPr/>
          <p:nvPr/>
        </p:nvSpPr>
        <p:spPr>
          <a:xfrm>
            <a:off x="402653" y="2281412"/>
            <a:ext cx="2178501" cy="5202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017723-4B12-A649-8B01-102873724965}"/>
              </a:ext>
            </a:extLst>
          </p:cNvPr>
          <p:cNvSpPr/>
          <p:nvPr/>
        </p:nvSpPr>
        <p:spPr>
          <a:xfrm>
            <a:off x="2789066" y="2281412"/>
            <a:ext cx="1829233" cy="5202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1C961B6-EB73-8441-A35C-B0EDD1EC5F4D}"/>
              </a:ext>
            </a:extLst>
          </p:cNvPr>
          <p:cNvSpPr/>
          <p:nvPr/>
        </p:nvSpPr>
        <p:spPr>
          <a:xfrm>
            <a:off x="5181383" y="2281412"/>
            <a:ext cx="1829233" cy="5202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7B85AFD-265A-DB4C-AE33-23A3DBDF0E78}"/>
              </a:ext>
            </a:extLst>
          </p:cNvPr>
          <p:cNvSpPr/>
          <p:nvPr/>
        </p:nvSpPr>
        <p:spPr>
          <a:xfrm>
            <a:off x="7370927" y="2281412"/>
            <a:ext cx="2032007" cy="5202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BA6AFFB-A468-A347-AE29-EB498A4365E5}"/>
              </a:ext>
            </a:extLst>
          </p:cNvPr>
          <p:cNvSpPr/>
          <p:nvPr/>
        </p:nvSpPr>
        <p:spPr>
          <a:xfrm>
            <a:off x="9872988" y="2281412"/>
            <a:ext cx="1759569" cy="5202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C8EFC9F-F4F0-AC46-901A-B334A2D19191}"/>
              </a:ext>
            </a:extLst>
          </p:cNvPr>
          <p:cNvSpPr/>
          <p:nvPr/>
        </p:nvSpPr>
        <p:spPr>
          <a:xfrm>
            <a:off x="157655" y="3000039"/>
            <a:ext cx="1636421" cy="5202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8B185DF-AA2C-1E4D-A26C-9D5927AD3D79}"/>
              </a:ext>
            </a:extLst>
          </p:cNvPr>
          <p:cNvSpPr/>
          <p:nvPr/>
        </p:nvSpPr>
        <p:spPr>
          <a:xfrm>
            <a:off x="1675868" y="3000039"/>
            <a:ext cx="1636421" cy="5202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1235AD2-1E81-FC44-ADF9-56AAA25B3DEE}"/>
              </a:ext>
            </a:extLst>
          </p:cNvPr>
          <p:cNvSpPr/>
          <p:nvPr/>
        </p:nvSpPr>
        <p:spPr>
          <a:xfrm>
            <a:off x="10034717" y="2980081"/>
            <a:ext cx="1941753" cy="5202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3E294E8-678B-0940-932C-B25A10EA17E8}"/>
              </a:ext>
            </a:extLst>
          </p:cNvPr>
          <p:cNvSpPr/>
          <p:nvPr/>
        </p:nvSpPr>
        <p:spPr>
          <a:xfrm>
            <a:off x="157655" y="3523823"/>
            <a:ext cx="11818815" cy="328162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7571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ppt_x"/>
                                          </p:val>
                                        </p:tav>
                                        <p:tav tm="100000">
                                          <p:val>
                                            <p:strVal val="#ppt_x"/>
                                          </p:val>
                                        </p:tav>
                                      </p:tavLst>
                                    </p:anim>
                                    <p:anim calcmode="lin" valueType="num">
                                      <p:cBhvr additive="base">
                                        <p:cTn id="5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ppt_x"/>
                                          </p:val>
                                        </p:tav>
                                        <p:tav tm="100000">
                                          <p:val>
                                            <p:strVal val="#ppt_x"/>
                                          </p:val>
                                        </p:tav>
                                      </p:tavLst>
                                    </p:anim>
                                    <p:anim calcmode="lin" valueType="num">
                                      <p:cBhvr additive="base">
                                        <p:cTn id="5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ppt_x"/>
                                          </p:val>
                                        </p:tav>
                                        <p:tav tm="100000">
                                          <p:val>
                                            <p:strVal val="#ppt_x"/>
                                          </p:val>
                                        </p:tav>
                                      </p:tavLst>
                                    </p:anim>
                                    <p:anim calcmode="lin" valueType="num">
                                      <p:cBhvr additive="base">
                                        <p:cTn id="6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fill="hold"/>
                                        <p:tgtEl>
                                          <p:spTgt spid="16"/>
                                        </p:tgtEl>
                                        <p:attrNameLst>
                                          <p:attrName>ppt_x</p:attrName>
                                        </p:attrNameLst>
                                      </p:cBhvr>
                                      <p:tavLst>
                                        <p:tav tm="0">
                                          <p:val>
                                            <p:strVal val="#ppt_x"/>
                                          </p:val>
                                        </p:tav>
                                        <p:tav tm="100000">
                                          <p:val>
                                            <p:strVal val="#ppt_x"/>
                                          </p:val>
                                        </p:tav>
                                      </p:tavLst>
                                    </p:anim>
                                    <p:anim calcmode="lin" valueType="num">
                                      <p:cBhvr additive="base">
                                        <p:cTn id="6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7"/>
                                        </p:tgtEl>
                                        <p:attrNameLst>
                                          <p:attrName>style.visibility</p:attrName>
                                        </p:attrNameLst>
                                      </p:cBhvr>
                                      <p:to>
                                        <p:strVal val="visible"/>
                                      </p:to>
                                    </p:set>
                                    <p:anim calcmode="lin" valueType="num">
                                      <p:cBhvr additive="base">
                                        <p:cTn id="73" dur="500" fill="hold"/>
                                        <p:tgtEl>
                                          <p:spTgt spid="17"/>
                                        </p:tgtEl>
                                        <p:attrNameLst>
                                          <p:attrName>ppt_x</p:attrName>
                                        </p:attrNameLst>
                                      </p:cBhvr>
                                      <p:tavLst>
                                        <p:tav tm="0">
                                          <p:val>
                                            <p:strVal val="#ppt_x"/>
                                          </p:val>
                                        </p:tav>
                                        <p:tav tm="100000">
                                          <p:val>
                                            <p:strVal val="#ppt_x"/>
                                          </p:val>
                                        </p:tav>
                                      </p:tavLst>
                                    </p:anim>
                                    <p:anim calcmode="lin" valueType="num">
                                      <p:cBhvr additive="base">
                                        <p:cTn id="7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FAC219-003A-894B-8917-15B5887CB470}"/>
              </a:ext>
            </a:extLst>
          </p:cNvPr>
          <p:cNvSpPr>
            <a:spLocks noGrp="1"/>
          </p:cNvSpPr>
          <p:nvPr>
            <p:ph type="title"/>
          </p:nvPr>
        </p:nvSpPr>
        <p:spPr>
          <a:xfrm>
            <a:off x="831850" y="1709738"/>
            <a:ext cx="10515600" cy="2852737"/>
          </a:xfrm>
        </p:spPr>
        <p:txBody>
          <a:bodyPr/>
          <a:lstStyle/>
          <a:p>
            <a:r>
              <a:rPr lang="en-US" dirty="0"/>
              <a:t>How will we run the class?</a:t>
            </a:r>
          </a:p>
        </p:txBody>
      </p:sp>
      <p:sp>
        <p:nvSpPr>
          <p:cNvPr id="7" name="Text Placeholder 6">
            <a:extLst>
              <a:ext uri="{FF2B5EF4-FFF2-40B4-BE49-F238E27FC236}">
                <a16:creationId xmlns:a16="http://schemas.microsoft.com/office/drawing/2014/main" id="{5AD8725E-3C38-EB4C-9470-830F362ACA1E}"/>
              </a:ext>
            </a:extLst>
          </p:cNvPr>
          <p:cNvSpPr>
            <a:spLocks noGrp="1"/>
          </p:cNvSpPr>
          <p:nvPr>
            <p:ph type="body" idx="1"/>
          </p:nvPr>
        </p:nvSpPr>
        <p:spPr/>
        <p:txBody>
          <a:bodyPr/>
          <a:lstStyle/>
          <a:p>
            <a:r>
              <a:rPr lang="en-US" dirty="0"/>
              <a:t>Syllabus and Schedule</a:t>
            </a:r>
          </a:p>
        </p:txBody>
      </p:sp>
    </p:spTree>
    <p:extLst>
      <p:ext uri="{BB962C8B-B14F-4D97-AF65-F5344CB8AC3E}">
        <p14:creationId xmlns:p14="http://schemas.microsoft.com/office/powerpoint/2010/main" val="2291313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798F17-4513-2A43-9CEC-8C8075E20C5A}"/>
              </a:ext>
            </a:extLst>
          </p:cNvPr>
          <p:cNvSpPr>
            <a:spLocks noGrp="1"/>
          </p:cNvSpPr>
          <p:nvPr>
            <p:ph type="title"/>
          </p:nvPr>
        </p:nvSpPr>
        <p:spPr/>
        <p:txBody>
          <a:bodyPr/>
          <a:lstStyle/>
          <a:p>
            <a:r>
              <a:rPr lang="en-US" dirty="0"/>
              <a:t>Where is the syllabus and course material?</a:t>
            </a:r>
          </a:p>
        </p:txBody>
      </p:sp>
      <p:sp>
        <p:nvSpPr>
          <p:cNvPr id="5" name="Content Placeholder 4">
            <a:extLst>
              <a:ext uri="{FF2B5EF4-FFF2-40B4-BE49-F238E27FC236}">
                <a16:creationId xmlns:a16="http://schemas.microsoft.com/office/drawing/2014/main" id="{C865C0FE-3E20-C345-A450-6B2EF4A14ACE}"/>
              </a:ext>
            </a:extLst>
          </p:cNvPr>
          <p:cNvSpPr>
            <a:spLocks noGrp="1"/>
          </p:cNvSpPr>
          <p:nvPr>
            <p:ph idx="1"/>
          </p:nvPr>
        </p:nvSpPr>
        <p:spPr/>
        <p:txBody>
          <a:bodyPr>
            <a:normAutofit fontScale="92500" lnSpcReduction="10000"/>
          </a:bodyPr>
          <a:lstStyle/>
          <a:p>
            <a:r>
              <a:rPr lang="en-US" dirty="0"/>
              <a:t>I will regularly commit course materials to the </a:t>
            </a:r>
            <a:r>
              <a:rPr lang="en-US" dirty="0" err="1"/>
              <a:t>Github</a:t>
            </a:r>
            <a:r>
              <a:rPr lang="en-US" dirty="0"/>
              <a:t> Repository:</a:t>
            </a:r>
          </a:p>
          <a:p>
            <a:endParaRPr lang="en-US" dirty="0"/>
          </a:p>
          <a:p>
            <a:pPr lvl="1"/>
            <a:r>
              <a:rPr lang="en-US" sz="3200" dirty="0"/>
              <a:t>https://github.com/marecotec/Course_ArcGIS_Python</a:t>
            </a:r>
          </a:p>
          <a:p>
            <a:pPr lvl="1"/>
            <a:r>
              <a:rPr lang="en-US" sz="3200" dirty="0"/>
              <a:t>https://bit.ly/2Mpstgv</a:t>
            </a:r>
          </a:p>
          <a:p>
            <a:pPr lvl="1"/>
            <a:endParaRPr lang="en-US" sz="3200" dirty="0"/>
          </a:p>
          <a:p>
            <a:pPr lvl="1"/>
            <a:endParaRPr lang="en-US" sz="3200" dirty="0"/>
          </a:p>
          <a:p>
            <a:pPr lvl="1"/>
            <a:endParaRPr lang="en-US" sz="4000" dirty="0"/>
          </a:p>
          <a:p>
            <a:endParaRPr lang="en-US" dirty="0"/>
          </a:p>
          <a:p>
            <a:r>
              <a:rPr lang="en-US" b="1" dirty="0"/>
              <a:t>As this is a new course, materials will be added weekly, so you should at least Watch or Star the repo on </a:t>
            </a:r>
            <a:r>
              <a:rPr lang="en-US" b="1" dirty="0" err="1"/>
              <a:t>Github</a:t>
            </a:r>
            <a:r>
              <a:rPr lang="en-US" b="1" dirty="0"/>
              <a:t>.</a:t>
            </a:r>
          </a:p>
          <a:p>
            <a:endParaRPr lang="en-US" dirty="0"/>
          </a:p>
        </p:txBody>
      </p:sp>
      <p:pic>
        <p:nvPicPr>
          <p:cNvPr id="6" name="Picture 5">
            <a:extLst>
              <a:ext uri="{FF2B5EF4-FFF2-40B4-BE49-F238E27FC236}">
                <a16:creationId xmlns:a16="http://schemas.microsoft.com/office/drawing/2014/main" id="{D7074D3D-4638-424B-BD74-E12AEA688185}"/>
              </a:ext>
            </a:extLst>
          </p:cNvPr>
          <p:cNvPicPr>
            <a:picLocks noChangeAspect="1"/>
          </p:cNvPicPr>
          <p:nvPr/>
        </p:nvPicPr>
        <p:blipFill>
          <a:blip r:embed="rId2"/>
          <a:stretch>
            <a:fillRect/>
          </a:stretch>
        </p:blipFill>
        <p:spPr>
          <a:xfrm>
            <a:off x="9658415" y="3579829"/>
            <a:ext cx="1397000" cy="1397000"/>
          </a:xfrm>
          <a:prstGeom prst="rect">
            <a:avLst/>
          </a:prstGeom>
        </p:spPr>
      </p:pic>
      <p:sp>
        <p:nvSpPr>
          <p:cNvPr id="7" name="TextBox 6">
            <a:extLst>
              <a:ext uri="{FF2B5EF4-FFF2-40B4-BE49-F238E27FC236}">
                <a16:creationId xmlns:a16="http://schemas.microsoft.com/office/drawing/2014/main" id="{17991144-2602-1642-9828-F220DD4B68A8}"/>
              </a:ext>
            </a:extLst>
          </p:cNvPr>
          <p:cNvSpPr txBox="1"/>
          <p:nvPr/>
        </p:nvSpPr>
        <p:spPr>
          <a:xfrm>
            <a:off x="7808361" y="4465650"/>
            <a:ext cx="923010" cy="646331"/>
          </a:xfrm>
          <a:prstGeom prst="rect">
            <a:avLst/>
          </a:prstGeom>
          <a:noFill/>
        </p:spPr>
        <p:txBody>
          <a:bodyPr wrap="none" rtlCol="0">
            <a:spAutoFit/>
          </a:bodyPr>
          <a:lstStyle/>
          <a:p>
            <a:r>
              <a:rPr lang="en-US" b="1" dirty="0"/>
              <a:t>Scan if </a:t>
            </a:r>
          </a:p>
          <a:p>
            <a:r>
              <a:rPr lang="en-US" b="1" dirty="0"/>
              <a:t>you can</a:t>
            </a:r>
          </a:p>
        </p:txBody>
      </p:sp>
      <p:cxnSp>
        <p:nvCxnSpPr>
          <p:cNvPr id="9" name="Straight Arrow Connector 8">
            <a:extLst>
              <a:ext uri="{FF2B5EF4-FFF2-40B4-BE49-F238E27FC236}">
                <a16:creationId xmlns:a16="http://schemas.microsoft.com/office/drawing/2014/main" id="{B0F999BE-C09A-F74C-9E6B-4DDB5994F03F}"/>
              </a:ext>
            </a:extLst>
          </p:cNvPr>
          <p:cNvCxnSpPr>
            <a:cxnSpLocks/>
          </p:cNvCxnSpPr>
          <p:nvPr/>
        </p:nvCxnSpPr>
        <p:spPr>
          <a:xfrm>
            <a:off x="8729221" y="4788816"/>
            <a:ext cx="848412" cy="3347"/>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389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3D1EE-34B7-344E-AC91-F2CB9CD9C1B6}"/>
              </a:ext>
            </a:extLst>
          </p:cNvPr>
          <p:cNvSpPr>
            <a:spLocks noGrp="1"/>
          </p:cNvSpPr>
          <p:nvPr>
            <p:ph type="title"/>
          </p:nvPr>
        </p:nvSpPr>
        <p:spPr/>
        <p:txBody>
          <a:bodyPr/>
          <a:lstStyle/>
          <a:p>
            <a:r>
              <a:rPr lang="en-US" dirty="0"/>
              <a:t>What will we cover?</a:t>
            </a:r>
          </a:p>
        </p:txBody>
      </p:sp>
      <p:sp>
        <p:nvSpPr>
          <p:cNvPr id="6" name="Rectangle 5">
            <a:extLst>
              <a:ext uri="{FF2B5EF4-FFF2-40B4-BE49-F238E27FC236}">
                <a16:creationId xmlns:a16="http://schemas.microsoft.com/office/drawing/2014/main" id="{8500993C-42A8-1A4C-9807-0DD9F32A9BFA}"/>
              </a:ext>
            </a:extLst>
          </p:cNvPr>
          <p:cNvSpPr/>
          <p:nvPr/>
        </p:nvSpPr>
        <p:spPr>
          <a:xfrm>
            <a:off x="1018095" y="1690687"/>
            <a:ext cx="10793691" cy="4985980"/>
          </a:xfrm>
          <a:prstGeom prst="rect">
            <a:avLst/>
          </a:prstGeom>
        </p:spPr>
        <p:txBody>
          <a:bodyPr wrap="square">
            <a:spAutoFit/>
          </a:bodyPr>
          <a:lstStyle/>
          <a:p>
            <a:r>
              <a:rPr lang="en-US" sz="2000" dirty="0">
                <a:solidFill>
                  <a:srgbClr val="1B1F22"/>
                </a:solidFill>
                <a:latin typeface="Calibri" panose="020F0502020204030204" pitchFamily="34" charset="0"/>
                <a:cs typeface="Calibri" panose="020F0502020204030204" pitchFamily="34" charset="0"/>
              </a:rPr>
              <a:t>Jan 25	</a:t>
            </a:r>
            <a:r>
              <a:rPr lang="en-US" sz="2000" b="1" dirty="0">
                <a:solidFill>
                  <a:srgbClr val="1B1F22"/>
                </a:solidFill>
                <a:latin typeface="Calibri" panose="020F0502020204030204" pitchFamily="34" charset="0"/>
                <a:cs typeface="Calibri" panose="020F0502020204030204" pitchFamily="34" charset="0"/>
              </a:rPr>
              <a:t>1. Introduction:</a:t>
            </a:r>
            <a:r>
              <a:rPr lang="en-US" sz="2000" dirty="0">
                <a:solidFill>
                  <a:srgbClr val="1B1F22"/>
                </a:solidFill>
                <a:latin typeface="Calibri" panose="020F0502020204030204" pitchFamily="34" charset="0"/>
                <a:cs typeface="Calibri" panose="020F0502020204030204" pitchFamily="34" charset="0"/>
              </a:rPr>
              <a:t> Overview of different assignments for this class. Set up </a:t>
            </a:r>
            <a:r>
              <a:rPr lang="en-US" sz="2000" dirty="0" err="1">
                <a:solidFill>
                  <a:srgbClr val="1B1F22"/>
                </a:solidFill>
                <a:latin typeface="Calibri" panose="020F0502020204030204" pitchFamily="34" charset="0"/>
                <a:cs typeface="Calibri" panose="020F0502020204030204" pitchFamily="34" charset="0"/>
              </a:rPr>
              <a:t>Github</a:t>
            </a:r>
            <a:r>
              <a:rPr lang="en-US" sz="2000" dirty="0">
                <a:solidFill>
                  <a:srgbClr val="1B1F22"/>
                </a:solidFill>
                <a:latin typeface="Calibri" panose="020F0502020204030204" pitchFamily="34" charset="0"/>
                <a:cs typeface="Calibri" panose="020F0502020204030204" pitchFamily="34" charset="0"/>
              </a:rPr>
              <a:t> accounts. </a:t>
            </a:r>
            <a:r>
              <a:rPr lang="en-US" sz="2000" b="1" dirty="0">
                <a:solidFill>
                  <a:srgbClr val="1B1F22"/>
                </a:solidFill>
                <a:latin typeface="Calibri" panose="020F0502020204030204" pitchFamily="34" charset="0"/>
                <a:cs typeface="Calibri" panose="020F0502020204030204" pitchFamily="34" charset="0"/>
              </a:rPr>
              <a:t>2. Interacting with Python:</a:t>
            </a:r>
            <a:r>
              <a:rPr lang="en-US" sz="2000" dirty="0">
                <a:solidFill>
                  <a:srgbClr val="1B1F22"/>
                </a:solidFill>
                <a:latin typeface="Calibri" panose="020F0502020204030204" pitchFamily="34" charset="0"/>
                <a:cs typeface="Calibri" panose="020F0502020204030204" pitchFamily="34" charset="0"/>
              </a:rPr>
              <a:t> The different Python environments and ways to interact with Python through ArcGIS (and not) – </a:t>
            </a:r>
            <a:r>
              <a:rPr lang="en-US" sz="2000" dirty="0" err="1">
                <a:solidFill>
                  <a:srgbClr val="1B1F22"/>
                </a:solidFill>
                <a:latin typeface="Calibri" panose="020F0502020204030204" pitchFamily="34" charset="0"/>
                <a:cs typeface="Calibri" panose="020F0502020204030204" pitchFamily="34" charset="0"/>
              </a:rPr>
              <a:t>Python.exe</a:t>
            </a:r>
            <a:r>
              <a:rPr lang="en-US" sz="2000" dirty="0">
                <a:solidFill>
                  <a:srgbClr val="1B1F22"/>
                </a:solidFill>
                <a:latin typeface="Calibri" panose="020F0502020204030204" pitchFamily="34" charset="0"/>
                <a:cs typeface="Calibri" panose="020F0502020204030204" pitchFamily="34" charset="0"/>
              </a:rPr>
              <a:t>, bat files, just clicking on a </a:t>
            </a:r>
            <a:r>
              <a:rPr lang="en-US" sz="2000" i="1" dirty="0">
                <a:solidFill>
                  <a:srgbClr val="1B1F22"/>
                </a:solidFill>
                <a:latin typeface="Calibri" panose="020F0502020204030204" pitchFamily="34" charset="0"/>
                <a:cs typeface="Calibri" panose="020F0502020204030204" pitchFamily="34" charset="0"/>
              </a:rPr>
              <a:t>.</a:t>
            </a:r>
            <a:r>
              <a:rPr lang="en-US" sz="2000" i="1" dirty="0" err="1">
                <a:solidFill>
                  <a:srgbClr val="1B1F22"/>
                </a:solidFill>
                <a:latin typeface="Calibri" panose="020F0502020204030204" pitchFamily="34" charset="0"/>
                <a:cs typeface="Calibri" panose="020F0502020204030204" pitchFamily="34" charset="0"/>
              </a:rPr>
              <a:t>py</a:t>
            </a:r>
            <a:r>
              <a:rPr lang="en-US" sz="2000" i="1" dirty="0">
                <a:solidFill>
                  <a:srgbClr val="1B1F22"/>
                </a:solidFill>
                <a:latin typeface="Calibri" panose="020F0502020204030204" pitchFamily="34" charset="0"/>
                <a:cs typeface="Calibri" panose="020F0502020204030204" pitchFamily="34" charset="0"/>
              </a:rPr>
              <a:t> file, geoprocessing command line, PyCharm, toolboxes (</a:t>
            </a:r>
            <a:r>
              <a:rPr lang="en-US" sz="2000" dirty="0">
                <a:solidFill>
                  <a:srgbClr val="1B1F22"/>
                </a:solidFill>
                <a:latin typeface="Calibri" panose="020F0502020204030204" pitchFamily="34" charset="0"/>
                <a:cs typeface="Calibri" panose="020F0502020204030204" pitchFamily="34" charset="0"/>
              </a:rPr>
              <a:t>.</a:t>
            </a:r>
            <a:r>
              <a:rPr lang="en-US" sz="2000" dirty="0" err="1">
                <a:solidFill>
                  <a:srgbClr val="1B1F22"/>
                </a:solidFill>
                <a:latin typeface="Calibri" panose="020F0502020204030204" pitchFamily="34" charset="0"/>
                <a:cs typeface="Calibri" panose="020F0502020204030204" pitchFamily="34" charset="0"/>
              </a:rPr>
              <a:t>pyt</a:t>
            </a:r>
            <a:r>
              <a:rPr lang="en-US" sz="2000" dirty="0">
                <a:solidFill>
                  <a:srgbClr val="1B1F22"/>
                </a:solidFill>
                <a:latin typeface="Calibri" panose="020F0502020204030204" pitchFamily="34" charset="0"/>
                <a:cs typeface="Calibri" panose="020F0502020204030204" pitchFamily="34" charset="0"/>
              </a:rPr>
              <a:t> and traditional).</a:t>
            </a:r>
          </a:p>
          <a:p>
            <a:endParaRPr lang="en-US" sz="2000" dirty="0">
              <a:solidFill>
                <a:srgbClr val="1B1F22"/>
              </a:solidFill>
              <a:latin typeface="Calibri" panose="020F0502020204030204" pitchFamily="34" charset="0"/>
              <a:cs typeface="Calibri" panose="020F0502020204030204" pitchFamily="34" charset="0"/>
            </a:endParaRPr>
          </a:p>
          <a:p>
            <a:r>
              <a:rPr lang="en-US" sz="2000" dirty="0">
                <a:solidFill>
                  <a:srgbClr val="1B1F22"/>
                </a:solidFill>
                <a:latin typeface="Calibri" panose="020F0502020204030204" pitchFamily="34" charset="0"/>
                <a:cs typeface="Calibri" panose="020F0502020204030204" pitchFamily="34" charset="0"/>
              </a:rPr>
              <a:t>Feb 1	</a:t>
            </a:r>
            <a:r>
              <a:rPr lang="en-US" sz="2000" b="1" dirty="0">
                <a:solidFill>
                  <a:srgbClr val="1B1F22"/>
                </a:solidFill>
                <a:latin typeface="Calibri" panose="020F0502020204030204" pitchFamily="34" charset="0"/>
                <a:cs typeface="Calibri" panose="020F0502020204030204" pitchFamily="34" charset="0"/>
              </a:rPr>
              <a:t>3. Python basics:</a:t>
            </a:r>
            <a:r>
              <a:rPr lang="en-US" sz="2000" dirty="0">
                <a:solidFill>
                  <a:srgbClr val="1B1F22"/>
                </a:solidFill>
                <a:latin typeface="Calibri" panose="020F0502020204030204" pitchFamily="34" charset="0"/>
                <a:cs typeface="Calibri" panose="020F0502020204030204" pitchFamily="34" charset="0"/>
              </a:rPr>
              <a:t> Commenting, import statements for packages, variables and data types (</a:t>
            </a:r>
            <a:r>
              <a:rPr lang="en-US" sz="2000" dirty="0" err="1">
                <a:solidFill>
                  <a:srgbClr val="1B1F22"/>
                </a:solidFill>
                <a:latin typeface="Calibri" panose="020F0502020204030204" pitchFamily="34" charset="0"/>
                <a:cs typeface="Calibri" panose="020F0502020204030204" pitchFamily="34" charset="0"/>
              </a:rPr>
              <a:t>str</a:t>
            </a:r>
            <a:r>
              <a:rPr lang="en-US" sz="2000" dirty="0">
                <a:solidFill>
                  <a:srgbClr val="1B1F22"/>
                </a:solidFill>
                <a:latin typeface="Calibri" panose="020F0502020204030204" pitchFamily="34" charset="0"/>
                <a:cs typeface="Calibri" panose="020F0502020204030204" pitchFamily="34" charset="0"/>
              </a:rPr>
              <a:t>, </a:t>
            </a:r>
            <a:r>
              <a:rPr lang="en-US" sz="2000" dirty="0" err="1">
                <a:solidFill>
                  <a:srgbClr val="1B1F22"/>
                </a:solidFill>
                <a:latin typeface="Calibri" panose="020F0502020204030204" pitchFamily="34" charset="0"/>
                <a:cs typeface="Calibri" panose="020F0502020204030204" pitchFamily="34" charset="0"/>
              </a:rPr>
              <a:t>int</a:t>
            </a:r>
            <a:r>
              <a:rPr lang="en-US" sz="2000" dirty="0">
                <a:solidFill>
                  <a:srgbClr val="1B1F22"/>
                </a:solidFill>
                <a:latin typeface="Calibri" panose="020F0502020204030204" pitchFamily="34" charset="0"/>
                <a:cs typeface="Calibri" panose="020F0502020204030204" pitchFamily="34" charset="0"/>
              </a:rPr>
              <a:t>, float, lists, tuples, dictionaries). Iteration using: for loops, if/</a:t>
            </a:r>
            <a:r>
              <a:rPr lang="en-US" sz="2000" dirty="0" err="1">
                <a:solidFill>
                  <a:srgbClr val="1B1F22"/>
                </a:solidFill>
                <a:latin typeface="Calibri" panose="020F0502020204030204" pitchFamily="34" charset="0"/>
                <a:cs typeface="Calibri" panose="020F0502020204030204" pitchFamily="34" charset="0"/>
              </a:rPr>
              <a:t>elif</a:t>
            </a:r>
            <a:r>
              <a:rPr lang="en-US" sz="2000" dirty="0">
                <a:solidFill>
                  <a:srgbClr val="1B1F22"/>
                </a:solidFill>
                <a:latin typeface="Calibri" panose="020F0502020204030204" pitchFamily="34" charset="0"/>
                <a:cs typeface="Calibri" panose="020F0502020204030204" pitchFamily="34" charset="0"/>
              </a:rPr>
              <a:t>/else statements, while statements. Code cleanliness (indentation using tabs/spaces, spotting indentation errors), Using Functions to block code. Zero-based indexing.</a:t>
            </a:r>
          </a:p>
          <a:p>
            <a:endParaRPr lang="en-US" sz="2000" dirty="0">
              <a:solidFill>
                <a:srgbClr val="1B1F22"/>
              </a:solidFill>
              <a:latin typeface="Calibri" panose="020F0502020204030204" pitchFamily="34" charset="0"/>
              <a:cs typeface="Calibri" panose="020F0502020204030204" pitchFamily="34" charset="0"/>
            </a:endParaRPr>
          </a:p>
          <a:p>
            <a:r>
              <a:rPr lang="en-US" sz="2000" dirty="0">
                <a:solidFill>
                  <a:srgbClr val="1B1F22"/>
                </a:solidFill>
                <a:latin typeface="Calibri" panose="020F0502020204030204" pitchFamily="34" charset="0"/>
                <a:cs typeface="Calibri" panose="020F0502020204030204" pitchFamily="34" charset="0"/>
              </a:rPr>
              <a:t>Feb 8	</a:t>
            </a:r>
            <a:r>
              <a:rPr lang="en-US" sz="2000" b="1" dirty="0">
                <a:solidFill>
                  <a:srgbClr val="1B1F22"/>
                </a:solidFill>
                <a:latin typeface="Calibri" panose="020F0502020204030204" pitchFamily="34" charset="0"/>
                <a:cs typeface="Calibri" panose="020F0502020204030204" pitchFamily="34" charset="0"/>
              </a:rPr>
              <a:t>4. Python modules:</a:t>
            </a:r>
            <a:r>
              <a:rPr lang="en-US" sz="2000" dirty="0">
                <a:solidFill>
                  <a:srgbClr val="1B1F22"/>
                </a:solidFill>
                <a:latin typeface="Calibri" panose="020F0502020204030204" pitchFamily="34" charset="0"/>
                <a:cs typeface="Calibri" panose="020F0502020204030204" pitchFamily="34" charset="0"/>
              </a:rPr>
              <a:t> Cover modules such as </a:t>
            </a:r>
            <a:r>
              <a:rPr lang="en-US" sz="2000" i="1" dirty="0" err="1">
                <a:solidFill>
                  <a:srgbClr val="1B1F22"/>
                </a:solidFill>
                <a:latin typeface="Calibri" panose="020F0502020204030204" pitchFamily="34" charset="0"/>
                <a:cs typeface="Calibri" panose="020F0502020204030204" pitchFamily="34" charset="0"/>
              </a:rPr>
              <a:t>os</a:t>
            </a:r>
            <a:r>
              <a:rPr lang="en-US" sz="2000" dirty="0">
                <a:solidFill>
                  <a:srgbClr val="1B1F22"/>
                </a:solidFill>
                <a:latin typeface="Calibri" panose="020F0502020204030204" pitchFamily="34" charset="0"/>
                <a:cs typeface="Calibri" panose="020F0502020204030204" pitchFamily="34" charset="0"/>
              </a:rPr>
              <a:t>, </a:t>
            </a:r>
            <a:r>
              <a:rPr lang="en-US" sz="2000" i="1" dirty="0">
                <a:solidFill>
                  <a:srgbClr val="1B1F22"/>
                </a:solidFill>
                <a:latin typeface="Calibri" panose="020F0502020204030204" pitchFamily="34" charset="0"/>
                <a:cs typeface="Calibri" panose="020F0502020204030204" pitchFamily="34" charset="0"/>
              </a:rPr>
              <a:t>sys</a:t>
            </a:r>
            <a:r>
              <a:rPr lang="en-US" sz="2000" dirty="0">
                <a:solidFill>
                  <a:srgbClr val="1B1F22"/>
                </a:solidFill>
                <a:latin typeface="Calibri" panose="020F0502020204030204" pitchFamily="34" charset="0"/>
                <a:cs typeface="Calibri" panose="020F0502020204030204" pitchFamily="34" charset="0"/>
              </a:rPr>
              <a:t>. Basic file and system manipulation.</a:t>
            </a:r>
          </a:p>
          <a:p>
            <a:r>
              <a:rPr lang="en-US" sz="2000" dirty="0">
                <a:solidFill>
                  <a:srgbClr val="1B1F22"/>
                </a:solidFill>
                <a:latin typeface="Calibri" panose="020F0502020204030204" pitchFamily="34" charset="0"/>
                <a:cs typeface="Calibri" panose="020F0502020204030204" pitchFamily="34" charset="0"/>
              </a:rPr>
              <a:t>	</a:t>
            </a:r>
          </a:p>
          <a:p>
            <a:r>
              <a:rPr lang="en-US" sz="2000" dirty="0">
                <a:solidFill>
                  <a:srgbClr val="1B1F22"/>
                </a:solidFill>
                <a:latin typeface="Calibri" panose="020F0502020204030204" pitchFamily="34" charset="0"/>
                <a:cs typeface="Calibri" panose="020F0502020204030204" pitchFamily="34" charset="0"/>
              </a:rPr>
              <a:t>Feb 15	</a:t>
            </a:r>
            <a:r>
              <a:rPr lang="en-US" sz="2000" b="1" dirty="0">
                <a:solidFill>
                  <a:srgbClr val="1B1F22"/>
                </a:solidFill>
                <a:latin typeface="Calibri" panose="020F0502020204030204" pitchFamily="34" charset="0"/>
                <a:cs typeface="Calibri" panose="020F0502020204030204" pitchFamily="34" charset="0"/>
              </a:rPr>
              <a:t>5. </a:t>
            </a:r>
            <a:r>
              <a:rPr lang="en-US" sz="2000" b="1" dirty="0" err="1">
                <a:solidFill>
                  <a:srgbClr val="1B1F22"/>
                </a:solidFill>
                <a:latin typeface="Calibri" panose="020F0502020204030204" pitchFamily="34" charset="0"/>
                <a:cs typeface="Calibri" panose="020F0502020204030204" pitchFamily="34" charset="0"/>
              </a:rPr>
              <a:t>Arcpy</a:t>
            </a:r>
            <a:r>
              <a:rPr lang="en-US" sz="2000" b="1" dirty="0">
                <a:solidFill>
                  <a:srgbClr val="1B1F22"/>
                </a:solidFill>
                <a:latin typeface="Calibri" panose="020F0502020204030204" pitchFamily="34" charset="0"/>
                <a:cs typeface="Calibri" panose="020F0502020204030204" pitchFamily="34" charset="0"/>
              </a:rPr>
              <a:t> module:</a:t>
            </a:r>
            <a:r>
              <a:rPr lang="en-US" sz="2000" dirty="0">
                <a:solidFill>
                  <a:srgbClr val="1B1F22"/>
                </a:solidFill>
                <a:latin typeface="Calibri" panose="020F0502020204030204" pitchFamily="34" charset="0"/>
                <a:cs typeface="Calibri" panose="020F0502020204030204" pitchFamily="34" charset="0"/>
              </a:rPr>
              <a:t> Present basic </a:t>
            </a:r>
            <a:r>
              <a:rPr lang="en-US" sz="2000" dirty="0" err="1">
                <a:solidFill>
                  <a:srgbClr val="1B1F22"/>
                </a:solidFill>
                <a:latin typeface="Calibri" panose="020F0502020204030204" pitchFamily="34" charset="0"/>
                <a:cs typeface="Calibri" panose="020F0502020204030204" pitchFamily="34" charset="0"/>
              </a:rPr>
              <a:t>arcpy</a:t>
            </a:r>
            <a:r>
              <a:rPr lang="en-US" sz="2000" dirty="0">
                <a:solidFill>
                  <a:srgbClr val="1B1F22"/>
                </a:solidFill>
                <a:latin typeface="Calibri" panose="020F0502020204030204" pitchFamily="34" charset="0"/>
                <a:cs typeface="Calibri" panose="020F0502020204030204" pitchFamily="34" charset="0"/>
              </a:rPr>
              <a:t> functionality, where can you find scripts and information, cover basic functionality. Setting environments within </a:t>
            </a:r>
            <a:r>
              <a:rPr lang="en-US" sz="2000" dirty="0" err="1">
                <a:solidFill>
                  <a:srgbClr val="1B1F22"/>
                </a:solidFill>
                <a:latin typeface="Calibri" panose="020F0502020204030204" pitchFamily="34" charset="0"/>
                <a:cs typeface="Calibri" panose="020F0502020204030204" pitchFamily="34" charset="0"/>
              </a:rPr>
              <a:t>arcpy</a:t>
            </a:r>
            <a:r>
              <a:rPr lang="en-US" sz="2000" dirty="0">
                <a:solidFill>
                  <a:srgbClr val="1B1F22"/>
                </a:solidFill>
                <a:latin typeface="Calibri" panose="020F0502020204030204" pitchFamily="34" charset="0"/>
                <a:cs typeface="Calibri" panose="020F0502020204030204" pitchFamily="34" charset="0"/>
              </a:rPr>
              <a:t>.</a:t>
            </a:r>
          </a:p>
          <a:p>
            <a:r>
              <a:rPr lang="en-US" sz="2000" dirty="0">
                <a:solidFill>
                  <a:srgbClr val="1B1F22"/>
                </a:solidFill>
                <a:latin typeface="Calibri" panose="020F0502020204030204" pitchFamily="34" charset="0"/>
                <a:cs typeface="Calibri" panose="020F0502020204030204" pitchFamily="34" charset="0"/>
              </a:rPr>
              <a:t>	</a:t>
            </a:r>
          </a:p>
          <a:p>
            <a:endParaRPr lang="en-US" dirty="0">
              <a:solidFill>
                <a:srgbClr val="1B1F22"/>
              </a:solidFill>
              <a:latin typeface="HelveticaNeue" panose="02000503000000020004" pitchFamily="2" charset="0"/>
            </a:endParaRPr>
          </a:p>
        </p:txBody>
      </p:sp>
      <p:sp>
        <p:nvSpPr>
          <p:cNvPr id="4" name="TextBox 3">
            <a:extLst>
              <a:ext uri="{FF2B5EF4-FFF2-40B4-BE49-F238E27FC236}">
                <a16:creationId xmlns:a16="http://schemas.microsoft.com/office/drawing/2014/main" id="{61275ED9-4476-AD46-BA19-C936F114A397}"/>
              </a:ext>
            </a:extLst>
          </p:cNvPr>
          <p:cNvSpPr txBox="1"/>
          <p:nvPr/>
        </p:nvSpPr>
        <p:spPr>
          <a:xfrm>
            <a:off x="111493" y="1705211"/>
            <a:ext cx="923010" cy="369332"/>
          </a:xfrm>
          <a:prstGeom prst="rect">
            <a:avLst/>
          </a:prstGeom>
          <a:noFill/>
        </p:spPr>
        <p:txBody>
          <a:bodyPr wrap="square" rtlCol="0">
            <a:spAutoFit/>
          </a:bodyPr>
          <a:lstStyle/>
          <a:p>
            <a:r>
              <a:rPr lang="en-US" b="1" dirty="0">
                <a:solidFill>
                  <a:srgbClr val="FF0000"/>
                </a:solidFill>
              </a:rPr>
              <a:t>Here</a:t>
            </a:r>
          </a:p>
        </p:txBody>
      </p:sp>
      <p:cxnSp>
        <p:nvCxnSpPr>
          <p:cNvPr id="5" name="Straight Arrow Connector 4">
            <a:extLst>
              <a:ext uri="{FF2B5EF4-FFF2-40B4-BE49-F238E27FC236}">
                <a16:creationId xmlns:a16="http://schemas.microsoft.com/office/drawing/2014/main" id="{67DEC1C0-FAFB-F04B-B2E0-5BE6790AA0B3}"/>
              </a:ext>
            </a:extLst>
          </p:cNvPr>
          <p:cNvCxnSpPr>
            <a:cxnSpLocks/>
          </p:cNvCxnSpPr>
          <p:nvPr/>
        </p:nvCxnSpPr>
        <p:spPr>
          <a:xfrm>
            <a:off x="733074" y="1889877"/>
            <a:ext cx="31251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B17C9B31-176C-E445-A9DA-9A480C91F921}"/>
              </a:ext>
            </a:extLst>
          </p:cNvPr>
          <p:cNvSpPr/>
          <p:nvPr/>
        </p:nvSpPr>
        <p:spPr>
          <a:xfrm>
            <a:off x="8160152" y="307795"/>
            <a:ext cx="3692087" cy="1046443"/>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0C2A842-770B-774A-94BD-48F70B7EF420}"/>
              </a:ext>
            </a:extLst>
          </p:cNvPr>
          <p:cNvSpPr txBox="1"/>
          <p:nvPr/>
        </p:nvSpPr>
        <p:spPr>
          <a:xfrm>
            <a:off x="8750461" y="352910"/>
            <a:ext cx="3101778" cy="1292662"/>
          </a:xfrm>
          <a:prstGeom prst="rect">
            <a:avLst/>
          </a:prstGeom>
          <a:noFill/>
        </p:spPr>
        <p:txBody>
          <a:bodyPr wrap="square" rtlCol="0">
            <a:spAutoFit/>
          </a:bodyPr>
          <a:lstStyle/>
          <a:p>
            <a:r>
              <a:rPr lang="en-US" sz="2000" dirty="0">
                <a:solidFill>
                  <a:schemeClr val="bg2"/>
                </a:solidFill>
                <a:latin typeface="Calibri" panose="020F0502020204030204" pitchFamily="34" charset="0"/>
                <a:cs typeface="Calibri" panose="020F0502020204030204" pitchFamily="34" charset="0"/>
              </a:rPr>
              <a:t>New course, so we may have to change the content as needed. </a:t>
            </a:r>
            <a:r>
              <a:rPr lang="en-US" sz="2000" b="1" dirty="0">
                <a:solidFill>
                  <a:schemeClr val="bg2"/>
                </a:solidFill>
                <a:latin typeface="Calibri" panose="020F0502020204030204" pitchFamily="34" charset="0"/>
                <a:cs typeface="Calibri" panose="020F0502020204030204" pitchFamily="34" charset="0"/>
              </a:rPr>
              <a:t>Check </a:t>
            </a:r>
            <a:r>
              <a:rPr lang="en-US" sz="2000" b="1" dirty="0" err="1">
                <a:solidFill>
                  <a:schemeClr val="bg2"/>
                </a:solidFill>
                <a:latin typeface="Calibri" panose="020F0502020204030204" pitchFamily="34" charset="0"/>
                <a:cs typeface="Calibri" panose="020F0502020204030204" pitchFamily="34" charset="0"/>
              </a:rPr>
              <a:t>Github</a:t>
            </a:r>
            <a:r>
              <a:rPr lang="en-US" sz="2000" b="1" dirty="0">
                <a:solidFill>
                  <a:schemeClr val="bg2"/>
                </a:solidFill>
                <a:latin typeface="Calibri" panose="020F0502020204030204" pitchFamily="34" charset="0"/>
                <a:cs typeface="Calibri" panose="020F0502020204030204" pitchFamily="34" charset="0"/>
              </a:rPr>
              <a:t>!</a:t>
            </a:r>
          </a:p>
          <a:p>
            <a:endParaRPr lang="en-US" dirty="0"/>
          </a:p>
        </p:txBody>
      </p:sp>
      <p:sp>
        <p:nvSpPr>
          <p:cNvPr id="11" name="TextBox 10">
            <a:extLst>
              <a:ext uri="{FF2B5EF4-FFF2-40B4-BE49-F238E27FC236}">
                <a16:creationId xmlns:a16="http://schemas.microsoft.com/office/drawing/2014/main" id="{7A01F9E1-4E17-1C44-9D33-32A92C64D048}"/>
              </a:ext>
            </a:extLst>
          </p:cNvPr>
          <p:cNvSpPr txBox="1"/>
          <p:nvPr/>
        </p:nvSpPr>
        <p:spPr>
          <a:xfrm>
            <a:off x="8198707" y="144251"/>
            <a:ext cx="551754" cy="1446550"/>
          </a:xfrm>
          <a:prstGeom prst="rect">
            <a:avLst/>
          </a:prstGeom>
          <a:noFill/>
        </p:spPr>
        <p:txBody>
          <a:bodyPr wrap="none" rtlCol="0">
            <a:spAutoFit/>
          </a:bodyPr>
          <a:lstStyle/>
          <a:p>
            <a:r>
              <a:rPr lang="en-US" sz="8800" dirty="0">
                <a:solidFill>
                  <a:srgbClr val="FF0000"/>
                </a:solidFill>
              </a:rPr>
              <a:t>!</a:t>
            </a:r>
          </a:p>
        </p:txBody>
      </p:sp>
    </p:spTree>
    <p:extLst>
      <p:ext uri="{BB962C8B-B14F-4D97-AF65-F5344CB8AC3E}">
        <p14:creationId xmlns:p14="http://schemas.microsoft.com/office/powerpoint/2010/main" val="37043952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3D1EE-34B7-344E-AC91-F2CB9CD9C1B6}"/>
              </a:ext>
            </a:extLst>
          </p:cNvPr>
          <p:cNvSpPr>
            <a:spLocks noGrp="1"/>
          </p:cNvSpPr>
          <p:nvPr>
            <p:ph type="title"/>
          </p:nvPr>
        </p:nvSpPr>
        <p:spPr/>
        <p:txBody>
          <a:bodyPr/>
          <a:lstStyle/>
          <a:p>
            <a:r>
              <a:rPr lang="en-US" dirty="0"/>
              <a:t>What will we cover?</a:t>
            </a:r>
          </a:p>
        </p:txBody>
      </p:sp>
      <p:sp>
        <p:nvSpPr>
          <p:cNvPr id="6" name="Rectangle 5">
            <a:extLst>
              <a:ext uri="{FF2B5EF4-FFF2-40B4-BE49-F238E27FC236}">
                <a16:creationId xmlns:a16="http://schemas.microsoft.com/office/drawing/2014/main" id="{8500993C-42A8-1A4C-9807-0DD9F32A9BFA}"/>
              </a:ext>
            </a:extLst>
          </p:cNvPr>
          <p:cNvSpPr/>
          <p:nvPr/>
        </p:nvSpPr>
        <p:spPr>
          <a:xfrm>
            <a:off x="1018095" y="1690687"/>
            <a:ext cx="10793691" cy="5324535"/>
          </a:xfrm>
          <a:prstGeom prst="rect">
            <a:avLst/>
          </a:prstGeom>
        </p:spPr>
        <p:txBody>
          <a:bodyPr wrap="square">
            <a:spAutoFit/>
          </a:bodyPr>
          <a:lstStyle/>
          <a:p>
            <a:r>
              <a:rPr lang="en-US" sz="2000" dirty="0">
                <a:solidFill>
                  <a:srgbClr val="1B1F22"/>
                </a:solidFill>
                <a:latin typeface="Calibri" panose="020F0502020204030204" pitchFamily="34" charset="0"/>
                <a:cs typeface="Calibri" panose="020F0502020204030204" pitchFamily="34" charset="0"/>
              </a:rPr>
              <a:t>Feb 22	</a:t>
            </a:r>
            <a:r>
              <a:rPr lang="en-US" sz="2000" b="1" dirty="0">
                <a:solidFill>
                  <a:srgbClr val="1B1F22"/>
                </a:solidFill>
                <a:latin typeface="Calibri" panose="020F0502020204030204" pitchFamily="34" charset="0"/>
                <a:cs typeface="Calibri" panose="020F0502020204030204" pitchFamily="34" charset="0"/>
              </a:rPr>
              <a:t>6. Building basic scripts:</a:t>
            </a:r>
            <a:r>
              <a:rPr lang="en-US" sz="2000" dirty="0">
                <a:solidFill>
                  <a:srgbClr val="1B1F22"/>
                </a:solidFill>
                <a:latin typeface="Calibri" panose="020F0502020204030204" pitchFamily="34" charset="0"/>
                <a:cs typeface="Calibri" panose="020F0502020204030204" pitchFamily="34" charset="0"/>
              </a:rPr>
              <a:t> Cover basic coding tasks, and introduce error handling, print statements and various messaging functionality.</a:t>
            </a:r>
          </a:p>
          <a:p>
            <a:endParaRPr lang="en-US" sz="2000" dirty="0">
              <a:solidFill>
                <a:srgbClr val="1B1F22"/>
              </a:solidFill>
              <a:latin typeface="Calibri" panose="020F0502020204030204" pitchFamily="34" charset="0"/>
              <a:cs typeface="Calibri" panose="020F0502020204030204" pitchFamily="34" charset="0"/>
            </a:endParaRPr>
          </a:p>
          <a:p>
            <a:r>
              <a:rPr lang="en-US" sz="2000" dirty="0">
                <a:solidFill>
                  <a:srgbClr val="1B1F22"/>
                </a:solidFill>
                <a:latin typeface="Calibri" panose="020F0502020204030204" pitchFamily="34" charset="0"/>
                <a:cs typeface="Calibri" panose="020F0502020204030204" pitchFamily="34" charset="0"/>
              </a:rPr>
              <a:t>Mar 1	</a:t>
            </a:r>
            <a:r>
              <a:rPr lang="en-US" sz="2000" b="1" dirty="0">
                <a:solidFill>
                  <a:srgbClr val="1B1F22"/>
                </a:solidFill>
                <a:latin typeface="Calibri" panose="020F0502020204030204" pitchFamily="34" charset="0"/>
                <a:cs typeface="Calibri" panose="020F0502020204030204" pitchFamily="34" charset="0"/>
              </a:rPr>
              <a:t>7. Building your first </a:t>
            </a:r>
            <a:r>
              <a:rPr lang="en-US" sz="2000" b="1" i="1" dirty="0">
                <a:solidFill>
                  <a:srgbClr val="1B1F22"/>
                </a:solidFill>
                <a:latin typeface="Calibri" panose="020F0502020204030204" pitchFamily="34" charset="0"/>
                <a:cs typeface="Calibri" panose="020F0502020204030204" pitchFamily="34" charset="0"/>
              </a:rPr>
              <a:t>big</a:t>
            </a:r>
            <a:r>
              <a:rPr lang="en-US" sz="2000" b="1" dirty="0">
                <a:solidFill>
                  <a:srgbClr val="1B1F22"/>
                </a:solidFill>
                <a:latin typeface="Calibri" panose="020F0502020204030204" pitchFamily="34" charset="0"/>
                <a:cs typeface="Calibri" panose="020F0502020204030204" pitchFamily="34" charset="0"/>
              </a:rPr>
              <a:t> script by cheating:</a:t>
            </a:r>
            <a:r>
              <a:rPr lang="en-US" sz="2000" dirty="0">
                <a:solidFill>
                  <a:srgbClr val="1B1F22"/>
                </a:solidFill>
                <a:latin typeface="Calibri" panose="020F0502020204030204" pitchFamily="34" charset="0"/>
                <a:cs typeface="Calibri" panose="020F0502020204030204" pitchFamily="34" charset="0"/>
              </a:rPr>
              <a:t> Using </a:t>
            </a:r>
            <a:r>
              <a:rPr lang="en-US" sz="2000" dirty="0" err="1">
                <a:solidFill>
                  <a:srgbClr val="1B1F22"/>
                </a:solidFill>
                <a:latin typeface="Calibri" panose="020F0502020204030204" pitchFamily="34" charset="0"/>
                <a:cs typeface="Calibri" panose="020F0502020204030204" pitchFamily="34" charset="0"/>
              </a:rPr>
              <a:t>ModelBuilder</a:t>
            </a:r>
            <a:r>
              <a:rPr lang="en-US" sz="2000" dirty="0">
                <a:solidFill>
                  <a:srgbClr val="1B1F22"/>
                </a:solidFill>
                <a:latin typeface="Calibri" panose="020F0502020204030204" pitchFamily="34" charset="0"/>
                <a:cs typeface="Calibri" panose="020F0502020204030204" pitchFamily="34" charset="0"/>
              </a:rPr>
              <a:t> and </a:t>
            </a:r>
            <a:r>
              <a:rPr lang="en-US" sz="2000" dirty="0" err="1">
                <a:solidFill>
                  <a:srgbClr val="1B1F22"/>
                </a:solidFill>
                <a:latin typeface="Calibri" panose="020F0502020204030204" pitchFamily="34" charset="0"/>
                <a:cs typeface="Calibri" panose="020F0502020204030204" pitchFamily="34" charset="0"/>
              </a:rPr>
              <a:t>ArcToolbox</a:t>
            </a:r>
            <a:r>
              <a:rPr lang="en-US" sz="2000" dirty="0">
                <a:solidFill>
                  <a:srgbClr val="1B1F22"/>
                </a:solidFill>
                <a:latin typeface="Calibri" panose="020F0502020204030204" pitchFamily="34" charset="0"/>
                <a:cs typeface="Calibri" panose="020F0502020204030204" pitchFamily="34" charset="0"/>
              </a:rPr>
              <a:t> to export python scripts. Extending exported python scripts.</a:t>
            </a:r>
          </a:p>
          <a:p>
            <a:endParaRPr lang="en-US" sz="2000" dirty="0">
              <a:solidFill>
                <a:srgbClr val="1B1F22"/>
              </a:solidFill>
              <a:latin typeface="Calibri" panose="020F0502020204030204" pitchFamily="34" charset="0"/>
              <a:cs typeface="Calibri" panose="020F0502020204030204" pitchFamily="34" charset="0"/>
            </a:endParaRPr>
          </a:p>
          <a:p>
            <a:r>
              <a:rPr lang="en-US" sz="2000" dirty="0">
                <a:solidFill>
                  <a:srgbClr val="1B1F22"/>
                </a:solidFill>
                <a:latin typeface="Calibri" panose="020F0502020204030204" pitchFamily="34" charset="0"/>
                <a:cs typeface="Calibri" panose="020F0502020204030204" pitchFamily="34" charset="0"/>
              </a:rPr>
              <a:t>Mar 8	</a:t>
            </a:r>
            <a:r>
              <a:rPr lang="en-US" sz="2000" b="1" dirty="0">
                <a:solidFill>
                  <a:srgbClr val="1B1F22"/>
                </a:solidFill>
                <a:latin typeface="Calibri" panose="020F0502020204030204" pitchFamily="34" charset="0"/>
                <a:cs typeface="Calibri" panose="020F0502020204030204" pitchFamily="34" charset="0"/>
              </a:rPr>
              <a:t>8. File handling and input to </a:t>
            </a:r>
            <a:r>
              <a:rPr lang="en-US" sz="2000" b="1" dirty="0" err="1">
                <a:solidFill>
                  <a:srgbClr val="1B1F22"/>
                </a:solidFill>
                <a:latin typeface="Calibri" panose="020F0502020204030204" pitchFamily="34" charset="0"/>
                <a:cs typeface="Calibri" panose="020F0502020204030204" pitchFamily="34" charset="0"/>
              </a:rPr>
              <a:t>arcpy</a:t>
            </a:r>
            <a:r>
              <a:rPr lang="en-US" sz="2000" b="1" dirty="0">
                <a:solidFill>
                  <a:srgbClr val="1B1F22"/>
                </a:solidFill>
                <a:latin typeface="Calibri" panose="020F0502020204030204" pitchFamily="34" charset="0"/>
                <a:cs typeface="Calibri" panose="020F0502020204030204" pitchFamily="34" charset="0"/>
              </a:rPr>
              <a:t>:</a:t>
            </a:r>
            <a:r>
              <a:rPr lang="en-US" sz="2000" dirty="0">
                <a:solidFill>
                  <a:srgbClr val="1B1F22"/>
                </a:solidFill>
                <a:latin typeface="Calibri" panose="020F0502020204030204" pitchFamily="34" charset="0"/>
                <a:cs typeface="Calibri" panose="020F0502020204030204" pitchFamily="34" charset="0"/>
              </a:rPr>
              <a:t> How to interact with and code input for tools that are available through </a:t>
            </a:r>
            <a:r>
              <a:rPr lang="en-US" sz="2000" dirty="0" err="1">
                <a:solidFill>
                  <a:srgbClr val="1B1F22"/>
                </a:solidFill>
                <a:latin typeface="Calibri" panose="020F0502020204030204" pitchFamily="34" charset="0"/>
                <a:cs typeface="Calibri" panose="020F0502020204030204" pitchFamily="34" charset="0"/>
              </a:rPr>
              <a:t>arcpy</a:t>
            </a:r>
            <a:r>
              <a:rPr lang="en-US" sz="2000" dirty="0">
                <a:solidFill>
                  <a:srgbClr val="1B1F22"/>
                </a:solidFill>
                <a:latin typeface="Calibri" panose="020F0502020204030204" pitchFamily="34" charset="0"/>
                <a:cs typeface="Calibri" panose="020F0502020204030204" pitchFamily="34" charset="0"/>
              </a:rPr>
              <a:t>. Set </a:t>
            </a:r>
            <a:r>
              <a:rPr lang="en-US" sz="2000" i="1" dirty="0">
                <a:solidFill>
                  <a:srgbClr val="1B1F22"/>
                </a:solidFill>
                <a:latin typeface="Calibri" panose="020F0502020204030204" pitchFamily="34" charset="0"/>
                <a:cs typeface="Calibri" panose="020F0502020204030204" pitchFamily="34" charset="0"/>
              </a:rPr>
              <a:t>Tool Challenge assignment</a:t>
            </a:r>
            <a:r>
              <a:rPr lang="en-US" sz="2000" dirty="0">
                <a:solidFill>
                  <a:srgbClr val="1B1F22"/>
                </a:solidFill>
                <a:latin typeface="Calibri" panose="020F0502020204030204" pitchFamily="34" charset="0"/>
                <a:cs typeface="Calibri" panose="020F0502020204030204" pitchFamily="34" charset="0"/>
              </a:rPr>
              <a:t>.</a:t>
            </a:r>
          </a:p>
          <a:p>
            <a:r>
              <a:rPr lang="en-US" sz="2000" dirty="0">
                <a:solidFill>
                  <a:srgbClr val="1B1F22"/>
                </a:solidFill>
                <a:latin typeface="Calibri" panose="020F0502020204030204" pitchFamily="34" charset="0"/>
                <a:cs typeface="Calibri" panose="020F0502020204030204" pitchFamily="34" charset="0"/>
              </a:rPr>
              <a:t>	</a:t>
            </a:r>
          </a:p>
          <a:p>
            <a:r>
              <a:rPr lang="en-US" sz="2000" dirty="0">
                <a:solidFill>
                  <a:srgbClr val="1B1F22"/>
                </a:solidFill>
                <a:latin typeface="Calibri" panose="020F0502020204030204" pitchFamily="34" charset="0"/>
                <a:cs typeface="Calibri" panose="020F0502020204030204" pitchFamily="34" charset="0"/>
              </a:rPr>
              <a:t>Mar 15	</a:t>
            </a:r>
            <a:r>
              <a:rPr lang="en-US" sz="2000" i="1" dirty="0">
                <a:solidFill>
                  <a:srgbClr val="1B1F22"/>
                </a:solidFill>
                <a:latin typeface="Calibri" panose="020F0502020204030204" pitchFamily="34" charset="0"/>
                <a:cs typeface="Calibri" panose="020F0502020204030204" pitchFamily="34" charset="0"/>
              </a:rPr>
              <a:t>Spring break, no classes</a:t>
            </a:r>
            <a:r>
              <a:rPr lang="en-US" sz="2000" dirty="0">
                <a:solidFill>
                  <a:srgbClr val="1B1F22"/>
                </a:solidFill>
                <a:latin typeface="Calibri" panose="020F0502020204030204" pitchFamily="34" charset="0"/>
                <a:cs typeface="Calibri" panose="020F0502020204030204" pitchFamily="34" charset="0"/>
              </a:rPr>
              <a:t>	</a:t>
            </a:r>
          </a:p>
          <a:p>
            <a:endParaRPr lang="en-US" sz="2000" dirty="0">
              <a:solidFill>
                <a:srgbClr val="1B1F22"/>
              </a:solidFill>
              <a:latin typeface="Calibri" panose="020F0502020204030204" pitchFamily="34" charset="0"/>
              <a:cs typeface="Calibri" panose="020F0502020204030204" pitchFamily="34" charset="0"/>
            </a:endParaRPr>
          </a:p>
          <a:p>
            <a:r>
              <a:rPr lang="en-US" sz="2000" dirty="0">
                <a:solidFill>
                  <a:srgbClr val="1B1F22"/>
                </a:solidFill>
                <a:latin typeface="Calibri" panose="020F0502020204030204" pitchFamily="34" charset="0"/>
                <a:cs typeface="Calibri" panose="020F0502020204030204" pitchFamily="34" charset="0"/>
              </a:rPr>
              <a:t>Mar 22	</a:t>
            </a:r>
            <a:r>
              <a:rPr lang="en-US" sz="2000" b="1" dirty="0">
                <a:solidFill>
                  <a:srgbClr val="1B1F22"/>
                </a:solidFill>
                <a:latin typeface="Calibri" panose="020F0502020204030204" pitchFamily="34" charset="0"/>
                <a:cs typeface="Calibri" panose="020F0502020204030204" pitchFamily="34" charset="0"/>
              </a:rPr>
              <a:t>9. Functions:</a:t>
            </a:r>
            <a:r>
              <a:rPr lang="en-US" sz="2000" dirty="0">
                <a:solidFill>
                  <a:srgbClr val="1B1F22"/>
                </a:solidFill>
                <a:latin typeface="Calibri" panose="020F0502020204030204" pitchFamily="34" charset="0"/>
                <a:cs typeface="Calibri" panose="020F0502020204030204" pitchFamily="34" charset="0"/>
              </a:rPr>
              <a:t> Avoid repeating code using functions.	</a:t>
            </a:r>
          </a:p>
          <a:p>
            <a:endParaRPr lang="en-US" sz="2000" dirty="0">
              <a:solidFill>
                <a:srgbClr val="1B1F22"/>
              </a:solidFill>
              <a:latin typeface="Calibri" panose="020F0502020204030204" pitchFamily="34" charset="0"/>
              <a:cs typeface="Calibri" panose="020F0502020204030204" pitchFamily="34" charset="0"/>
            </a:endParaRPr>
          </a:p>
          <a:p>
            <a:r>
              <a:rPr lang="en-US" sz="2000" dirty="0">
                <a:solidFill>
                  <a:srgbClr val="1B1F22"/>
                </a:solidFill>
                <a:latin typeface="Calibri" panose="020F0502020204030204" pitchFamily="34" charset="0"/>
                <a:cs typeface="Calibri" panose="020F0502020204030204" pitchFamily="34" charset="0"/>
              </a:rPr>
              <a:t>Mar 29	</a:t>
            </a:r>
            <a:r>
              <a:rPr lang="en-US" sz="2000" b="1" dirty="0">
                <a:solidFill>
                  <a:srgbClr val="1B1F22"/>
                </a:solidFill>
                <a:latin typeface="Calibri" panose="020F0502020204030204" pitchFamily="34" charset="0"/>
                <a:cs typeface="Calibri" panose="020F0502020204030204" pitchFamily="34" charset="0"/>
              </a:rPr>
              <a:t>10. Cursors and Table Manipulation:</a:t>
            </a:r>
            <a:r>
              <a:rPr lang="en-US" sz="2000" dirty="0">
                <a:solidFill>
                  <a:srgbClr val="1B1F22"/>
                </a:solidFill>
                <a:latin typeface="Calibri" panose="020F0502020204030204" pitchFamily="34" charset="0"/>
                <a:cs typeface="Calibri" panose="020F0502020204030204" pitchFamily="34" charset="0"/>
              </a:rPr>
              <a:t> Selecting, searching, iterating through and updating tabular data.	</a:t>
            </a:r>
          </a:p>
          <a:p>
            <a:endParaRPr lang="en-US" sz="2000" dirty="0">
              <a:solidFill>
                <a:srgbClr val="1B1F22"/>
              </a:solidFill>
              <a:latin typeface="Calibri" panose="020F0502020204030204" pitchFamily="34" charset="0"/>
              <a:cs typeface="Calibri" panose="020F0502020204030204" pitchFamily="34" charset="0"/>
            </a:endParaRPr>
          </a:p>
          <a:p>
            <a:endParaRPr lang="en-US" sz="2000" dirty="0">
              <a:solidFill>
                <a:srgbClr val="1B1F22"/>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138335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E7BCF0AE-FD50-AA45-8FF9-C66E3A93B54C}"/>
              </a:ext>
            </a:extLst>
          </p:cNvPr>
          <p:cNvSpPr/>
          <p:nvPr/>
        </p:nvSpPr>
        <p:spPr>
          <a:xfrm>
            <a:off x="8080242" y="3156017"/>
            <a:ext cx="764835" cy="1123752"/>
          </a:xfrm>
          <a:prstGeom prst="rect">
            <a:avLst/>
          </a:prstGeom>
          <a:solidFill>
            <a:schemeClr val="bg1">
              <a:lumMod val="85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C0142C2-6DE1-3844-9C6B-3BE4F5E75E35}"/>
              </a:ext>
            </a:extLst>
          </p:cNvPr>
          <p:cNvSpPr>
            <a:spLocks noGrp="1"/>
          </p:cNvSpPr>
          <p:nvPr>
            <p:ph type="title"/>
          </p:nvPr>
        </p:nvSpPr>
        <p:spPr/>
        <p:txBody>
          <a:bodyPr/>
          <a:lstStyle/>
          <a:p>
            <a:r>
              <a:rPr lang="en-US" dirty="0"/>
              <a:t>Who are you?</a:t>
            </a:r>
          </a:p>
        </p:txBody>
      </p:sp>
      <p:sp>
        <p:nvSpPr>
          <p:cNvPr id="3" name="Content Placeholder 2">
            <a:extLst>
              <a:ext uri="{FF2B5EF4-FFF2-40B4-BE49-F238E27FC236}">
                <a16:creationId xmlns:a16="http://schemas.microsoft.com/office/drawing/2014/main" id="{D3A1D6F9-1282-C648-AA2D-FC3954FACFFB}"/>
              </a:ext>
            </a:extLst>
          </p:cNvPr>
          <p:cNvSpPr>
            <a:spLocks noGrp="1"/>
          </p:cNvSpPr>
          <p:nvPr>
            <p:ph idx="1"/>
          </p:nvPr>
        </p:nvSpPr>
        <p:spPr>
          <a:xfrm>
            <a:off x="838200" y="1825625"/>
            <a:ext cx="7004901" cy="4351338"/>
          </a:xfrm>
        </p:spPr>
        <p:txBody>
          <a:bodyPr>
            <a:normAutofit fontScale="92500" lnSpcReduction="20000"/>
          </a:bodyPr>
          <a:lstStyle/>
          <a:p>
            <a:r>
              <a:rPr lang="en-US" dirty="0"/>
              <a:t>Ecologist and part-time physical oceanographer, experienced in most marine habitats, particular expertise with engineering species (corals, sponges, macroalgae).</a:t>
            </a:r>
          </a:p>
          <a:p>
            <a:r>
              <a:rPr lang="en-US" dirty="0"/>
              <a:t>Multidisciplinary, computationally and technically minded, specializations in spatial analysis, statistics, data visualization and data acquisition.</a:t>
            </a:r>
          </a:p>
          <a:p>
            <a:r>
              <a:rPr lang="en-US" dirty="0"/>
              <a:t>International research experience, many studies conducted collaboratively with colleagues from around the world.</a:t>
            </a:r>
          </a:p>
          <a:p>
            <a:r>
              <a:rPr lang="en-US" dirty="0"/>
              <a:t>Dedicated to Open Source, Open Access and Open Data movements.</a:t>
            </a:r>
          </a:p>
          <a:p>
            <a:endParaRPr lang="en-US" dirty="0"/>
          </a:p>
          <a:p>
            <a:endParaRPr lang="en-US" dirty="0"/>
          </a:p>
        </p:txBody>
      </p:sp>
      <p:pic>
        <p:nvPicPr>
          <p:cNvPr id="5" name="Picture 4">
            <a:extLst>
              <a:ext uri="{FF2B5EF4-FFF2-40B4-BE49-F238E27FC236}">
                <a16:creationId xmlns:a16="http://schemas.microsoft.com/office/drawing/2014/main" id="{731F0BA2-7D0C-3F4C-A7AF-66173776E632}"/>
              </a:ext>
            </a:extLst>
          </p:cNvPr>
          <p:cNvPicPr>
            <a:picLocks noChangeAspect="1"/>
          </p:cNvPicPr>
          <p:nvPr/>
        </p:nvPicPr>
        <p:blipFill>
          <a:blip r:embed="rId2"/>
          <a:stretch>
            <a:fillRect/>
          </a:stretch>
        </p:blipFill>
        <p:spPr>
          <a:xfrm>
            <a:off x="8991600" y="4564781"/>
            <a:ext cx="2286000" cy="952500"/>
          </a:xfrm>
          <a:prstGeom prst="rect">
            <a:avLst/>
          </a:prstGeom>
        </p:spPr>
      </p:pic>
      <p:pic>
        <p:nvPicPr>
          <p:cNvPr id="6" name="Picture 5">
            <a:extLst>
              <a:ext uri="{FF2B5EF4-FFF2-40B4-BE49-F238E27FC236}">
                <a16:creationId xmlns:a16="http://schemas.microsoft.com/office/drawing/2014/main" id="{00CF11A6-AF28-C146-866C-29DD8A832552}"/>
              </a:ext>
            </a:extLst>
          </p:cNvPr>
          <p:cNvPicPr>
            <a:picLocks noChangeAspect="1"/>
          </p:cNvPicPr>
          <p:nvPr/>
        </p:nvPicPr>
        <p:blipFill>
          <a:blip r:embed="rId3"/>
          <a:stretch>
            <a:fillRect/>
          </a:stretch>
        </p:blipFill>
        <p:spPr>
          <a:xfrm>
            <a:off x="8925940" y="3341758"/>
            <a:ext cx="2679700" cy="749300"/>
          </a:xfrm>
          <a:prstGeom prst="rect">
            <a:avLst/>
          </a:prstGeom>
        </p:spPr>
      </p:pic>
      <p:sp>
        <p:nvSpPr>
          <p:cNvPr id="7" name="TextBox 6">
            <a:extLst>
              <a:ext uri="{FF2B5EF4-FFF2-40B4-BE49-F238E27FC236}">
                <a16:creationId xmlns:a16="http://schemas.microsoft.com/office/drawing/2014/main" id="{77F49107-A431-0140-8E92-876BF855945A}"/>
              </a:ext>
            </a:extLst>
          </p:cNvPr>
          <p:cNvSpPr txBox="1"/>
          <p:nvPr/>
        </p:nvSpPr>
        <p:spPr>
          <a:xfrm>
            <a:off x="10901641" y="2720737"/>
            <a:ext cx="848502" cy="369332"/>
          </a:xfrm>
          <a:prstGeom prst="rect">
            <a:avLst/>
          </a:prstGeom>
          <a:noFill/>
        </p:spPr>
        <p:txBody>
          <a:bodyPr wrap="none" rtlCol="0">
            <a:spAutoFit/>
          </a:bodyPr>
          <a:lstStyle/>
          <a:p>
            <a:r>
              <a:rPr lang="en-US" dirty="0">
                <a:solidFill>
                  <a:srgbClr val="FF0000"/>
                </a:solidFill>
                <a:latin typeface="Calibri" panose="020F0502020204030204" pitchFamily="34" charset="0"/>
                <a:cs typeface="Calibri" panose="020F0502020204030204" pitchFamily="34" charset="0"/>
              </a:rPr>
              <a:t>Faculty</a:t>
            </a:r>
          </a:p>
        </p:txBody>
      </p:sp>
      <p:cxnSp>
        <p:nvCxnSpPr>
          <p:cNvPr id="9" name="Curved Connector 8">
            <a:extLst>
              <a:ext uri="{FF2B5EF4-FFF2-40B4-BE49-F238E27FC236}">
                <a16:creationId xmlns:a16="http://schemas.microsoft.com/office/drawing/2014/main" id="{98DAE568-DB15-2842-8D35-8732FFCB79CB}"/>
              </a:ext>
            </a:extLst>
          </p:cNvPr>
          <p:cNvCxnSpPr>
            <a:stCxn id="7" idx="1"/>
            <a:endCxn id="6" idx="0"/>
          </p:cNvCxnSpPr>
          <p:nvPr/>
        </p:nvCxnSpPr>
        <p:spPr>
          <a:xfrm rot="10800000" flipV="1">
            <a:off x="10265791" y="2905402"/>
            <a:ext cx="635851" cy="436355"/>
          </a:xfrm>
          <a:prstGeom prst="curvedConnector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3B40A48F-9BA4-FF4F-A490-C9A458AA36F3}"/>
              </a:ext>
            </a:extLst>
          </p:cNvPr>
          <p:cNvSpPr txBox="1"/>
          <p:nvPr/>
        </p:nvSpPr>
        <p:spPr>
          <a:xfrm>
            <a:off x="10448827" y="5706041"/>
            <a:ext cx="904973" cy="923330"/>
          </a:xfrm>
          <a:prstGeom prst="rect">
            <a:avLst/>
          </a:prstGeom>
          <a:noFill/>
        </p:spPr>
        <p:txBody>
          <a:bodyPr wrap="square" rtlCol="0">
            <a:spAutoFit/>
          </a:bodyPr>
          <a:lstStyle/>
          <a:p>
            <a:r>
              <a:rPr lang="en-US" dirty="0">
                <a:solidFill>
                  <a:srgbClr val="FF0000"/>
                </a:solidFill>
                <a:latin typeface="Calibri" panose="020F0502020204030204" pitchFamily="34" charset="0"/>
                <a:cs typeface="Calibri" panose="020F0502020204030204" pitchFamily="34" charset="0"/>
              </a:rPr>
              <a:t>Since August 2018</a:t>
            </a:r>
          </a:p>
        </p:txBody>
      </p:sp>
      <p:cxnSp>
        <p:nvCxnSpPr>
          <p:cNvPr id="12" name="Curved Connector 11">
            <a:extLst>
              <a:ext uri="{FF2B5EF4-FFF2-40B4-BE49-F238E27FC236}">
                <a16:creationId xmlns:a16="http://schemas.microsoft.com/office/drawing/2014/main" id="{5AB72E6B-5543-D741-8EE8-DA1CB71DCBE0}"/>
              </a:ext>
            </a:extLst>
          </p:cNvPr>
          <p:cNvCxnSpPr>
            <a:cxnSpLocks/>
            <a:stCxn id="11" idx="1"/>
          </p:cNvCxnSpPr>
          <p:nvPr/>
        </p:nvCxnSpPr>
        <p:spPr>
          <a:xfrm rot="10800000">
            <a:off x="10011205" y="5517292"/>
            <a:ext cx="437623" cy="650415"/>
          </a:xfrm>
          <a:prstGeom prst="curvedConnector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A4C2148C-CE37-E34B-A02B-2EB7E1D79FFB}"/>
              </a:ext>
            </a:extLst>
          </p:cNvPr>
          <p:cNvPicPr>
            <a:picLocks noChangeAspect="1"/>
          </p:cNvPicPr>
          <p:nvPr/>
        </p:nvPicPr>
        <p:blipFill>
          <a:blip r:embed="rId4"/>
          <a:stretch>
            <a:fillRect/>
          </a:stretch>
        </p:blipFill>
        <p:spPr>
          <a:xfrm>
            <a:off x="11305377" y="1285423"/>
            <a:ext cx="600525" cy="1251094"/>
          </a:xfrm>
          <a:prstGeom prst="rect">
            <a:avLst/>
          </a:prstGeom>
        </p:spPr>
      </p:pic>
      <p:pic>
        <p:nvPicPr>
          <p:cNvPr id="21" name="Picture 20">
            <a:extLst>
              <a:ext uri="{FF2B5EF4-FFF2-40B4-BE49-F238E27FC236}">
                <a16:creationId xmlns:a16="http://schemas.microsoft.com/office/drawing/2014/main" id="{112070FF-308F-6C43-88C2-58D6817FB54A}"/>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9167373" y="1910970"/>
            <a:ext cx="1759212" cy="646629"/>
          </a:xfrm>
          <a:prstGeom prst="rect">
            <a:avLst/>
          </a:prstGeom>
        </p:spPr>
      </p:pic>
      <p:sp>
        <p:nvSpPr>
          <p:cNvPr id="22" name="TextBox 21">
            <a:extLst>
              <a:ext uri="{FF2B5EF4-FFF2-40B4-BE49-F238E27FC236}">
                <a16:creationId xmlns:a16="http://schemas.microsoft.com/office/drawing/2014/main" id="{F990A517-3E9B-2C4F-B381-B5DAC599A30A}"/>
              </a:ext>
            </a:extLst>
          </p:cNvPr>
          <p:cNvSpPr txBox="1"/>
          <p:nvPr/>
        </p:nvSpPr>
        <p:spPr>
          <a:xfrm>
            <a:off x="8179525" y="1651714"/>
            <a:ext cx="567784" cy="369332"/>
          </a:xfrm>
          <a:prstGeom prst="rect">
            <a:avLst/>
          </a:prstGeom>
          <a:noFill/>
        </p:spPr>
        <p:txBody>
          <a:bodyPr wrap="none" rtlCol="0">
            <a:spAutoFit/>
          </a:bodyPr>
          <a:lstStyle/>
          <a:p>
            <a:r>
              <a:rPr lang="en-US" dirty="0">
                <a:solidFill>
                  <a:srgbClr val="FF0000"/>
                </a:solidFill>
                <a:latin typeface="Calibri" panose="020F0502020204030204" pitchFamily="34" charset="0"/>
                <a:cs typeface="Calibri" panose="020F0502020204030204" pitchFamily="34" charset="0"/>
              </a:rPr>
              <a:t>PhD</a:t>
            </a:r>
          </a:p>
        </p:txBody>
      </p:sp>
      <p:cxnSp>
        <p:nvCxnSpPr>
          <p:cNvPr id="23" name="Curved Connector 22">
            <a:extLst>
              <a:ext uri="{FF2B5EF4-FFF2-40B4-BE49-F238E27FC236}">
                <a16:creationId xmlns:a16="http://schemas.microsoft.com/office/drawing/2014/main" id="{D6CE43D0-AD54-724E-B222-A6A6A3AE841F}"/>
              </a:ext>
            </a:extLst>
          </p:cNvPr>
          <p:cNvCxnSpPr>
            <a:cxnSpLocks/>
            <a:stCxn id="22" idx="3"/>
            <a:endCxn id="21" idx="1"/>
          </p:cNvCxnSpPr>
          <p:nvPr/>
        </p:nvCxnSpPr>
        <p:spPr>
          <a:xfrm>
            <a:off x="8747309" y="1836380"/>
            <a:ext cx="420064" cy="397905"/>
          </a:xfrm>
          <a:prstGeom prst="curvedConnector3">
            <a:avLst>
              <a:gd name="adj1" fmla="val 50000"/>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C4E6254-D6B8-2941-B80F-2C8E3C15B5C6}"/>
              </a:ext>
            </a:extLst>
          </p:cNvPr>
          <p:cNvSpPr txBox="1"/>
          <p:nvPr/>
        </p:nvSpPr>
        <p:spPr>
          <a:xfrm>
            <a:off x="10784265" y="402772"/>
            <a:ext cx="682162" cy="646331"/>
          </a:xfrm>
          <a:prstGeom prst="rect">
            <a:avLst/>
          </a:prstGeom>
          <a:noFill/>
        </p:spPr>
        <p:txBody>
          <a:bodyPr wrap="square" rtlCol="0">
            <a:spAutoFit/>
          </a:bodyPr>
          <a:lstStyle/>
          <a:p>
            <a:r>
              <a:rPr lang="en-US" dirty="0">
                <a:solidFill>
                  <a:srgbClr val="FF0000"/>
                </a:solidFill>
                <a:latin typeface="Calibri" panose="020F0502020204030204" pitchFamily="34" charset="0"/>
                <a:cs typeface="Calibri" panose="020F0502020204030204" pitchFamily="34" charset="0"/>
              </a:rPr>
              <a:t>Post doc</a:t>
            </a:r>
          </a:p>
        </p:txBody>
      </p:sp>
      <p:cxnSp>
        <p:nvCxnSpPr>
          <p:cNvPr id="30" name="Curved Connector 29">
            <a:extLst>
              <a:ext uri="{FF2B5EF4-FFF2-40B4-BE49-F238E27FC236}">
                <a16:creationId xmlns:a16="http://schemas.microsoft.com/office/drawing/2014/main" id="{3C4F8C28-C012-B64F-AF1B-93C5031A9D75}"/>
              </a:ext>
            </a:extLst>
          </p:cNvPr>
          <p:cNvCxnSpPr>
            <a:cxnSpLocks/>
            <a:stCxn id="29" idx="3"/>
            <a:endCxn id="20" idx="0"/>
          </p:cNvCxnSpPr>
          <p:nvPr/>
        </p:nvCxnSpPr>
        <p:spPr>
          <a:xfrm>
            <a:off x="11466427" y="678919"/>
            <a:ext cx="139213" cy="606504"/>
          </a:xfrm>
          <a:prstGeom prst="curvedConnector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82DC4857-8A2B-0A46-84F5-6ED08D4BB1A0}"/>
              </a:ext>
            </a:extLst>
          </p:cNvPr>
          <p:cNvPicPr>
            <a:picLocks noChangeAspect="1"/>
          </p:cNvPicPr>
          <p:nvPr/>
        </p:nvPicPr>
        <p:blipFill>
          <a:blip r:embed="rId6"/>
          <a:stretch>
            <a:fillRect/>
          </a:stretch>
        </p:blipFill>
        <p:spPr>
          <a:xfrm>
            <a:off x="8284882" y="447912"/>
            <a:ext cx="1270000" cy="1270000"/>
          </a:xfrm>
          <a:prstGeom prst="rect">
            <a:avLst/>
          </a:prstGeom>
        </p:spPr>
      </p:pic>
      <p:sp>
        <p:nvSpPr>
          <p:cNvPr id="36" name="TextBox 35">
            <a:extLst>
              <a:ext uri="{FF2B5EF4-FFF2-40B4-BE49-F238E27FC236}">
                <a16:creationId xmlns:a16="http://schemas.microsoft.com/office/drawing/2014/main" id="{ACCC9B66-F3B5-AE49-84C4-9B87CA71F79F}"/>
              </a:ext>
            </a:extLst>
          </p:cNvPr>
          <p:cNvSpPr txBox="1"/>
          <p:nvPr/>
        </p:nvSpPr>
        <p:spPr>
          <a:xfrm>
            <a:off x="9893777" y="455954"/>
            <a:ext cx="478016" cy="369332"/>
          </a:xfrm>
          <a:prstGeom prst="rect">
            <a:avLst/>
          </a:prstGeom>
          <a:noFill/>
        </p:spPr>
        <p:txBody>
          <a:bodyPr wrap="none" rtlCol="0">
            <a:spAutoFit/>
          </a:bodyPr>
          <a:lstStyle/>
          <a:p>
            <a:r>
              <a:rPr lang="en-US" dirty="0">
                <a:solidFill>
                  <a:srgbClr val="FF0000"/>
                </a:solidFill>
                <a:latin typeface="Calibri" panose="020F0502020204030204" pitchFamily="34" charset="0"/>
                <a:cs typeface="Calibri" panose="020F0502020204030204" pitchFamily="34" charset="0"/>
              </a:rPr>
              <a:t>UG</a:t>
            </a:r>
          </a:p>
        </p:txBody>
      </p:sp>
      <p:cxnSp>
        <p:nvCxnSpPr>
          <p:cNvPr id="37" name="Curved Connector 36">
            <a:extLst>
              <a:ext uri="{FF2B5EF4-FFF2-40B4-BE49-F238E27FC236}">
                <a16:creationId xmlns:a16="http://schemas.microsoft.com/office/drawing/2014/main" id="{651701D4-ECAE-9040-83AB-369594FBD4E4}"/>
              </a:ext>
            </a:extLst>
          </p:cNvPr>
          <p:cNvCxnSpPr>
            <a:cxnSpLocks/>
            <a:stCxn id="36" idx="2"/>
            <a:endCxn id="35" idx="3"/>
          </p:cNvCxnSpPr>
          <p:nvPr/>
        </p:nvCxnSpPr>
        <p:spPr>
          <a:xfrm rot="5400000">
            <a:off x="9715021" y="665148"/>
            <a:ext cx="257626" cy="577903"/>
          </a:xfrm>
          <a:prstGeom prst="curvedConnector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C166D063-740C-CD46-B0DA-6C1E4EE63ECA}"/>
              </a:ext>
            </a:extLst>
          </p:cNvPr>
          <p:cNvSpPr/>
          <p:nvPr/>
        </p:nvSpPr>
        <p:spPr>
          <a:xfrm>
            <a:off x="8080242" y="230188"/>
            <a:ext cx="4004921" cy="4049581"/>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Picture 40">
            <a:extLst>
              <a:ext uri="{FF2B5EF4-FFF2-40B4-BE49-F238E27FC236}">
                <a16:creationId xmlns:a16="http://schemas.microsoft.com/office/drawing/2014/main" id="{48AAD7BC-9D73-6D4C-9819-131765A2DA2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8162091" y="3193725"/>
            <a:ext cx="635851" cy="1031111"/>
          </a:xfrm>
          <a:prstGeom prst="rect">
            <a:avLst/>
          </a:prstGeom>
        </p:spPr>
      </p:pic>
    </p:spTree>
    <p:extLst>
      <p:ext uri="{BB962C8B-B14F-4D97-AF65-F5344CB8AC3E}">
        <p14:creationId xmlns:p14="http://schemas.microsoft.com/office/powerpoint/2010/main" val="40913801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B7D86D5-1231-6C49-BE88-81149D3E60B9}"/>
              </a:ext>
            </a:extLst>
          </p:cNvPr>
          <p:cNvSpPr/>
          <p:nvPr/>
        </p:nvSpPr>
        <p:spPr>
          <a:xfrm>
            <a:off x="2285276" y="5034226"/>
            <a:ext cx="9526510" cy="1609642"/>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E03D1EE-34B7-344E-AC91-F2CB9CD9C1B6}"/>
              </a:ext>
            </a:extLst>
          </p:cNvPr>
          <p:cNvSpPr>
            <a:spLocks noGrp="1"/>
          </p:cNvSpPr>
          <p:nvPr>
            <p:ph type="title"/>
          </p:nvPr>
        </p:nvSpPr>
        <p:spPr/>
        <p:txBody>
          <a:bodyPr/>
          <a:lstStyle/>
          <a:p>
            <a:r>
              <a:rPr lang="en-US" dirty="0"/>
              <a:t>What will we cover?</a:t>
            </a:r>
          </a:p>
        </p:txBody>
      </p:sp>
      <p:sp>
        <p:nvSpPr>
          <p:cNvPr id="6" name="Rectangle 5">
            <a:extLst>
              <a:ext uri="{FF2B5EF4-FFF2-40B4-BE49-F238E27FC236}">
                <a16:creationId xmlns:a16="http://schemas.microsoft.com/office/drawing/2014/main" id="{8500993C-42A8-1A4C-9807-0DD9F32A9BFA}"/>
              </a:ext>
            </a:extLst>
          </p:cNvPr>
          <p:cNvSpPr/>
          <p:nvPr/>
        </p:nvSpPr>
        <p:spPr>
          <a:xfrm>
            <a:off x="1018095" y="1690687"/>
            <a:ext cx="10793691" cy="3170099"/>
          </a:xfrm>
          <a:prstGeom prst="rect">
            <a:avLst/>
          </a:prstGeom>
        </p:spPr>
        <p:txBody>
          <a:bodyPr wrap="square">
            <a:spAutoFit/>
          </a:bodyPr>
          <a:lstStyle/>
          <a:p>
            <a:r>
              <a:rPr lang="en-US" sz="2000" dirty="0">
                <a:solidFill>
                  <a:srgbClr val="1B1F22"/>
                </a:solidFill>
                <a:latin typeface="Calibri" panose="020F0502020204030204" pitchFamily="34" charset="0"/>
                <a:cs typeface="Calibri" panose="020F0502020204030204" pitchFamily="34" charset="0"/>
              </a:rPr>
              <a:t>Apr 5	</a:t>
            </a:r>
            <a:r>
              <a:rPr lang="en-US" sz="2000" b="1" dirty="0">
                <a:solidFill>
                  <a:srgbClr val="1B1F22"/>
                </a:solidFill>
                <a:latin typeface="Calibri" panose="020F0502020204030204" pitchFamily="34" charset="0"/>
                <a:cs typeface="Calibri" panose="020F0502020204030204" pitchFamily="34" charset="0"/>
              </a:rPr>
              <a:t>11. Geometry objects:</a:t>
            </a:r>
            <a:r>
              <a:rPr lang="en-US" sz="2000" dirty="0">
                <a:solidFill>
                  <a:srgbClr val="1B1F22"/>
                </a:solidFill>
                <a:latin typeface="Calibri" panose="020F0502020204030204" pitchFamily="34" charset="0"/>
                <a:cs typeface="Calibri" panose="020F0502020204030204" pitchFamily="34" charset="0"/>
              </a:rPr>
              <a:t> Programmatically creating geometry objects, points, lines and polygons.	</a:t>
            </a:r>
          </a:p>
          <a:p>
            <a:endParaRPr lang="en-US" sz="2000" dirty="0">
              <a:solidFill>
                <a:srgbClr val="1B1F22"/>
              </a:solidFill>
              <a:latin typeface="Calibri" panose="020F0502020204030204" pitchFamily="34" charset="0"/>
              <a:cs typeface="Calibri" panose="020F0502020204030204" pitchFamily="34" charset="0"/>
            </a:endParaRPr>
          </a:p>
          <a:p>
            <a:r>
              <a:rPr lang="en-US" sz="2000" dirty="0">
                <a:solidFill>
                  <a:srgbClr val="1B1F22"/>
                </a:solidFill>
                <a:latin typeface="Calibri" panose="020F0502020204030204" pitchFamily="34" charset="0"/>
                <a:cs typeface="Calibri" panose="020F0502020204030204" pitchFamily="34" charset="0"/>
              </a:rPr>
              <a:t>Apr 12	</a:t>
            </a:r>
            <a:r>
              <a:rPr lang="en-US" sz="2000" b="1" dirty="0">
                <a:solidFill>
                  <a:srgbClr val="1B1F22"/>
                </a:solidFill>
                <a:latin typeface="Calibri" panose="020F0502020204030204" pitchFamily="34" charset="0"/>
                <a:cs typeface="Calibri" panose="020F0502020204030204" pitchFamily="34" charset="0"/>
              </a:rPr>
              <a:t>12. Raster manipulation:</a:t>
            </a:r>
            <a:r>
              <a:rPr lang="en-US" sz="2000" dirty="0">
                <a:solidFill>
                  <a:srgbClr val="1B1F22"/>
                </a:solidFill>
                <a:latin typeface="Calibri" panose="020F0502020204030204" pitchFamily="34" charset="0"/>
                <a:cs typeface="Calibri" panose="020F0502020204030204" pitchFamily="34" charset="0"/>
              </a:rPr>
              <a:t> Creating and working with raster datasets in </a:t>
            </a:r>
            <a:r>
              <a:rPr lang="en-US" sz="2000" dirty="0" err="1">
                <a:solidFill>
                  <a:srgbClr val="1B1F22"/>
                </a:solidFill>
                <a:latin typeface="Calibri" panose="020F0502020204030204" pitchFamily="34" charset="0"/>
                <a:cs typeface="Calibri" panose="020F0502020204030204" pitchFamily="34" charset="0"/>
              </a:rPr>
              <a:t>arcpy</a:t>
            </a:r>
            <a:r>
              <a:rPr lang="en-US" sz="2000" dirty="0">
                <a:solidFill>
                  <a:srgbClr val="1B1F22"/>
                </a:solidFill>
                <a:latin typeface="Calibri" panose="020F0502020204030204" pitchFamily="34" charset="0"/>
                <a:cs typeface="Calibri" panose="020F0502020204030204" pitchFamily="34" charset="0"/>
              </a:rPr>
              <a:t>.	</a:t>
            </a:r>
          </a:p>
          <a:p>
            <a:endParaRPr lang="en-US" sz="2000" dirty="0">
              <a:solidFill>
                <a:srgbClr val="1B1F22"/>
              </a:solidFill>
              <a:latin typeface="Calibri" panose="020F0502020204030204" pitchFamily="34" charset="0"/>
              <a:cs typeface="Calibri" panose="020F0502020204030204" pitchFamily="34" charset="0"/>
            </a:endParaRPr>
          </a:p>
          <a:p>
            <a:r>
              <a:rPr lang="en-US" sz="2000" dirty="0">
                <a:solidFill>
                  <a:srgbClr val="1B1F22"/>
                </a:solidFill>
                <a:latin typeface="Calibri" panose="020F0502020204030204" pitchFamily="34" charset="0"/>
                <a:cs typeface="Calibri" panose="020F0502020204030204" pitchFamily="34" charset="0"/>
              </a:rPr>
              <a:t>Apr 19	</a:t>
            </a:r>
            <a:r>
              <a:rPr lang="en-US" sz="2000" b="1" dirty="0">
                <a:solidFill>
                  <a:srgbClr val="1B1F22"/>
                </a:solidFill>
                <a:latin typeface="Calibri" panose="020F0502020204030204" pitchFamily="34" charset="0"/>
                <a:cs typeface="Calibri" panose="020F0502020204030204" pitchFamily="34" charset="0"/>
              </a:rPr>
              <a:t>13. Python Toolboxes:</a:t>
            </a:r>
            <a:r>
              <a:rPr lang="en-US" sz="2000" dirty="0">
                <a:solidFill>
                  <a:srgbClr val="1B1F22"/>
                </a:solidFill>
                <a:latin typeface="Calibri" panose="020F0502020204030204" pitchFamily="34" charset="0"/>
                <a:cs typeface="Calibri" panose="020F0502020204030204" pitchFamily="34" charset="0"/>
              </a:rPr>
              <a:t> </a:t>
            </a:r>
            <a:r>
              <a:rPr lang="en-US" sz="2000" dirty="0" err="1">
                <a:solidFill>
                  <a:srgbClr val="1B1F22"/>
                </a:solidFill>
                <a:latin typeface="Calibri" panose="020F0502020204030204" pitchFamily="34" charset="0"/>
                <a:cs typeface="Calibri" panose="020F0502020204030204" pitchFamily="34" charset="0"/>
              </a:rPr>
              <a:t>Pythonizing</a:t>
            </a:r>
            <a:r>
              <a:rPr lang="en-US" sz="2000" dirty="0">
                <a:solidFill>
                  <a:srgbClr val="1B1F22"/>
                </a:solidFill>
                <a:latin typeface="Calibri" panose="020F0502020204030204" pitchFamily="34" charset="0"/>
                <a:cs typeface="Calibri" panose="020F0502020204030204" pitchFamily="34" charset="0"/>
              </a:rPr>
              <a:t> your toolboxes to provide usable interactive toolbox scripts all within a single python file.</a:t>
            </a:r>
          </a:p>
          <a:p>
            <a:endParaRPr lang="en-US" sz="2000" dirty="0">
              <a:solidFill>
                <a:srgbClr val="1B1F22"/>
              </a:solidFill>
              <a:latin typeface="Calibri" panose="020F0502020204030204" pitchFamily="34" charset="0"/>
              <a:cs typeface="Calibri" panose="020F0502020204030204" pitchFamily="34" charset="0"/>
            </a:endParaRPr>
          </a:p>
          <a:p>
            <a:r>
              <a:rPr lang="en-US" sz="2000" dirty="0">
                <a:solidFill>
                  <a:srgbClr val="1B1F22"/>
                </a:solidFill>
                <a:latin typeface="Calibri" panose="020F0502020204030204" pitchFamily="34" charset="0"/>
                <a:cs typeface="Calibri" panose="020F0502020204030204" pitchFamily="34" charset="0"/>
              </a:rPr>
              <a:t>Apr 26	</a:t>
            </a:r>
            <a:r>
              <a:rPr lang="en-US" sz="2000" b="1" dirty="0">
                <a:solidFill>
                  <a:srgbClr val="1B1F22"/>
                </a:solidFill>
                <a:latin typeface="Calibri" panose="020F0502020204030204" pitchFamily="34" charset="0"/>
                <a:cs typeface="Calibri" panose="020F0502020204030204" pitchFamily="34" charset="0"/>
              </a:rPr>
              <a:t>14. Designing scripts for others:</a:t>
            </a:r>
            <a:r>
              <a:rPr lang="en-US" sz="2000" dirty="0">
                <a:solidFill>
                  <a:srgbClr val="1B1F22"/>
                </a:solidFill>
                <a:latin typeface="Calibri" panose="020F0502020204030204" pitchFamily="34" charset="0"/>
                <a:cs typeface="Calibri" panose="020F0502020204030204" pitchFamily="34" charset="0"/>
              </a:rPr>
              <a:t> Building scripts that can be used by others, open source licenses to protect you and your code and dissemination through </a:t>
            </a:r>
            <a:r>
              <a:rPr lang="en-US" sz="2000" dirty="0" err="1">
                <a:solidFill>
                  <a:srgbClr val="1B1F22"/>
                </a:solidFill>
                <a:latin typeface="Calibri" panose="020F0502020204030204" pitchFamily="34" charset="0"/>
                <a:cs typeface="Calibri" panose="020F0502020204030204" pitchFamily="34" charset="0"/>
              </a:rPr>
              <a:t>Github</a:t>
            </a:r>
            <a:r>
              <a:rPr lang="en-US" sz="2000" dirty="0">
                <a:solidFill>
                  <a:srgbClr val="1B1F22"/>
                </a:solidFill>
                <a:latin typeface="Calibri" panose="020F0502020204030204" pitchFamily="34" charset="0"/>
                <a:cs typeface="Calibri" panose="020F0502020204030204" pitchFamily="34" charset="0"/>
              </a:rPr>
              <a:t>.</a:t>
            </a:r>
          </a:p>
        </p:txBody>
      </p:sp>
      <p:sp>
        <p:nvSpPr>
          <p:cNvPr id="3" name="TextBox 2">
            <a:extLst>
              <a:ext uri="{FF2B5EF4-FFF2-40B4-BE49-F238E27FC236}">
                <a16:creationId xmlns:a16="http://schemas.microsoft.com/office/drawing/2014/main" id="{21DF36AC-7686-244C-94AA-F4C49D792F07}"/>
              </a:ext>
            </a:extLst>
          </p:cNvPr>
          <p:cNvSpPr txBox="1"/>
          <p:nvPr/>
        </p:nvSpPr>
        <p:spPr>
          <a:xfrm>
            <a:off x="3036721" y="5205803"/>
            <a:ext cx="8635624" cy="1600438"/>
          </a:xfrm>
          <a:prstGeom prst="rect">
            <a:avLst/>
          </a:prstGeom>
          <a:noFill/>
        </p:spPr>
        <p:txBody>
          <a:bodyPr wrap="square" rtlCol="0">
            <a:spAutoFit/>
          </a:bodyPr>
          <a:lstStyle/>
          <a:p>
            <a:r>
              <a:rPr lang="en-US" sz="2000" dirty="0">
                <a:solidFill>
                  <a:schemeClr val="bg2"/>
                </a:solidFill>
                <a:latin typeface="Calibri" panose="020F0502020204030204" pitchFamily="34" charset="0"/>
                <a:cs typeface="Calibri" panose="020F0502020204030204" pitchFamily="34" charset="0"/>
              </a:rPr>
              <a:t>I am open to construct sessions based around real-world problems that you are having, so communicate these to me. I would love to be able to tailor the sessions, data examples and code examples to individual and group  needs. Especially as much of my data would be marine-based.</a:t>
            </a:r>
          </a:p>
          <a:p>
            <a:endParaRPr lang="en-US" dirty="0"/>
          </a:p>
        </p:txBody>
      </p:sp>
      <p:sp>
        <p:nvSpPr>
          <p:cNvPr id="4" name="TextBox 3">
            <a:extLst>
              <a:ext uri="{FF2B5EF4-FFF2-40B4-BE49-F238E27FC236}">
                <a16:creationId xmlns:a16="http://schemas.microsoft.com/office/drawing/2014/main" id="{3CD89CF6-1822-B244-9227-2AC469A031BC}"/>
              </a:ext>
            </a:extLst>
          </p:cNvPr>
          <p:cNvSpPr txBox="1"/>
          <p:nvPr/>
        </p:nvSpPr>
        <p:spPr>
          <a:xfrm>
            <a:off x="2157954" y="4515608"/>
            <a:ext cx="878767" cy="2646878"/>
          </a:xfrm>
          <a:prstGeom prst="rect">
            <a:avLst/>
          </a:prstGeom>
          <a:noFill/>
        </p:spPr>
        <p:txBody>
          <a:bodyPr wrap="none" rtlCol="0">
            <a:spAutoFit/>
          </a:bodyPr>
          <a:lstStyle/>
          <a:p>
            <a:r>
              <a:rPr lang="en-US" sz="16600" dirty="0">
                <a:solidFill>
                  <a:srgbClr val="FF0000"/>
                </a:solidFill>
              </a:rPr>
              <a:t>!</a:t>
            </a:r>
          </a:p>
        </p:txBody>
      </p:sp>
    </p:spTree>
    <p:extLst>
      <p:ext uri="{BB962C8B-B14F-4D97-AF65-F5344CB8AC3E}">
        <p14:creationId xmlns:p14="http://schemas.microsoft.com/office/powerpoint/2010/main" val="20906934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69C81-CC54-3D47-A4A5-A0A9EE0E38ED}"/>
              </a:ext>
            </a:extLst>
          </p:cNvPr>
          <p:cNvSpPr>
            <a:spLocks noGrp="1"/>
          </p:cNvSpPr>
          <p:nvPr>
            <p:ph type="title"/>
          </p:nvPr>
        </p:nvSpPr>
        <p:spPr/>
        <p:txBody>
          <a:bodyPr/>
          <a:lstStyle/>
          <a:p>
            <a:r>
              <a:rPr lang="en-US" dirty="0"/>
              <a:t>Assignments</a:t>
            </a:r>
          </a:p>
        </p:txBody>
      </p:sp>
      <p:graphicFrame>
        <p:nvGraphicFramePr>
          <p:cNvPr id="4" name="Content Placeholder 3">
            <a:extLst>
              <a:ext uri="{FF2B5EF4-FFF2-40B4-BE49-F238E27FC236}">
                <a16:creationId xmlns:a16="http://schemas.microsoft.com/office/drawing/2014/main" id="{D836CDB0-9A29-B240-8323-D8E7DAFCADA3}"/>
              </a:ext>
            </a:extLst>
          </p:cNvPr>
          <p:cNvGraphicFramePr>
            <a:graphicFrameLocks noGrp="1"/>
          </p:cNvGraphicFramePr>
          <p:nvPr>
            <p:ph idx="1"/>
            <p:extLst>
              <p:ext uri="{D42A27DB-BD31-4B8C-83A1-F6EECF244321}">
                <p14:modId xmlns:p14="http://schemas.microsoft.com/office/powerpoint/2010/main" val="878561820"/>
              </p:ext>
            </p:extLst>
          </p:nvPr>
        </p:nvGraphicFramePr>
        <p:xfrm>
          <a:off x="1819274" y="1864174"/>
          <a:ext cx="8553452" cy="2491740"/>
        </p:xfrm>
        <a:graphic>
          <a:graphicData uri="http://schemas.openxmlformats.org/drawingml/2006/table">
            <a:tbl>
              <a:tblPr/>
              <a:tblGrid>
                <a:gridCol w="2138363">
                  <a:extLst>
                    <a:ext uri="{9D8B030D-6E8A-4147-A177-3AD203B41FA5}">
                      <a16:colId xmlns:a16="http://schemas.microsoft.com/office/drawing/2014/main" val="3359980087"/>
                    </a:ext>
                  </a:extLst>
                </a:gridCol>
                <a:gridCol w="2138363">
                  <a:extLst>
                    <a:ext uri="{9D8B030D-6E8A-4147-A177-3AD203B41FA5}">
                      <a16:colId xmlns:a16="http://schemas.microsoft.com/office/drawing/2014/main" val="1429414936"/>
                    </a:ext>
                  </a:extLst>
                </a:gridCol>
                <a:gridCol w="2138363">
                  <a:extLst>
                    <a:ext uri="{9D8B030D-6E8A-4147-A177-3AD203B41FA5}">
                      <a16:colId xmlns:a16="http://schemas.microsoft.com/office/drawing/2014/main" val="1764124300"/>
                    </a:ext>
                  </a:extLst>
                </a:gridCol>
                <a:gridCol w="2138363">
                  <a:extLst>
                    <a:ext uri="{9D8B030D-6E8A-4147-A177-3AD203B41FA5}">
                      <a16:colId xmlns:a16="http://schemas.microsoft.com/office/drawing/2014/main" val="1798917746"/>
                    </a:ext>
                  </a:extLst>
                </a:gridCol>
              </a:tblGrid>
              <a:tr h="0">
                <a:tc>
                  <a:txBody>
                    <a:bodyPr/>
                    <a:lstStyle/>
                    <a:p>
                      <a:r>
                        <a:rPr lang="en-US" b="1">
                          <a:effectLst/>
                        </a:rPr>
                        <a:t>Assignment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b="1">
                          <a:effectLst/>
                        </a:rPr>
                        <a:t>Weighting</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b="1">
                          <a:effectLst/>
                        </a:rPr>
                        <a:t>Set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b="1">
                          <a:effectLst/>
                        </a:rPr>
                        <a:t>Due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951759799"/>
                  </a:ext>
                </a:extLst>
              </a:tr>
              <a:tr h="0">
                <a:tc>
                  <a:txBody>
                    <a:bodyPr/>
                    <a:lstStyle/>
                    <a:p>
                      <a:r>
                        <a:rPr lang="en-US">
                          <a:effectLst/>
                        </a:rPr>
                        <a:t>Attendance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a:effectLst/>
                        </a:rPr>
                        <a:t>10%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endParaRPr lang="en-US">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a:effectLst/>
                        </a:rPr>
                        <a:t>End of term</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324469565"/>
                  </a:ext>
                </a:extLst>
              </a:tr>
              <a:tr h="0">
                <a:tc>
                  <a:txBody>
                    <a:bodyPr/>
                    <a:lstStyle/>
                    <a:p>
                      <a:r>
                        <a:rPr lang="en-US">
                          <a:effectLst/>
                        </a:rPr>
                        <a:t>Coding challenges</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a:effectLst/>
                        </a:rPr>
                        <a:t>40%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a:effectLst/>
                        </a:rPr>
                        <a:t>Each week</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a:effectLst/>
                        </a:rPr>
                        <a:t>Each week</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1218951662"/>
                  </a:ext>
                </a:extLst>
              </a:tr>
              <a:tr h="0">
                <a:tc>
                  <a:txBody>
                    <a:bodyPr/>
                    <a:lstStyle/>
                    <a:p>
                      <a:r>
                        <a:rPr lang="en-US">
                          <a:effectLst/>
                        </a:rPr>
                        <a:t>Tool challenge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a:effectLst/>
                        </a:rPr>
                        <a:t>25%</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a:effectLst/>
                        </a:rPr>
                        <a:t>Session before Spring Break</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a:effectLst/>
                        </a:rPr>
                        <a:t>Session after Spring Break</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3144364067"/>
                  </a:ext>
                </a:extLst>
              </a:tr>
              <a:tr h="0">
                <a:tc>
                  <a:txBody>
                    <a:bodyPr/>
                    <a:lstStyle/>
                    <a:p>
                      <a:r>
                        <a:rPr lang="en-US">
                          <a:effectLst/>
                        </a:rPr>
                        <a:t>Python Toolbox</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a:effectLst/>
                        </a:rPr>
                        <a:t>25%</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a:effectLst/>
                        </a:rPr>
                        <a:t>Session after Spring Break</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dirty="0">
                          <a:effectLst/>
                        </a:rPr>
                        <a:t>End of term</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1864413332"/>
                  </a:ext>
                </a:extLst>
              </a:tr>
            </a:tbl>
          </a:graphicData>
        </a:graphic>
      </p:graphicFrame>
      <p:sp>
        <p:nvSpPr>
          <p:cNvPr id="6" name="TextBox 5">
            <a:extLst>
              <a:ext uri="{FF2B5EF4-FFF2-40B4-BE49-F238E27FC236}">
                <a16:creationId xmlns:a16="http://schemas.microsoft.com/office/drawing/2014/main" id="{A8B6F569-29BE-3945-900D-E1BE4BBBC029}"/>
              </a:ext>
            </a:extLst>
          </p:cNvPr>
          <p:cNvSpPr txBox="1"/>
          <p:nvPr/>
        </p:nvSpPr>
        <p:spPr>
          <a:xfrm>
            <a:off x="5152644" y="5000543"/>
            <a:ext cx="4298293" cy="400110"/>
          </a:xfrm>
          <a:prstGeom prst="rect">
            <a:avLst/>
          </a:prstGeom>
          <a:noFill/>
        </p:spPr>
        <p:txBody>
          <a:bodyPr wrap="none" rtlCol="0">
            <a:spAutoFit/>
          </a:bodyPr>
          <a:lstStyle/>
          <a:p>
            <a:r>
              <a:rPr lang="en-US" sz="2000" b="1" dirty="0">
                <a:solidFill>
                  <a:srgbClr val="FF0000"/>
                </a:solidFill>
              </a:rPr>
              <a:t>Column adds up to 100% of your grade</a:t>
            </a:r>
          </a:p>
        </p:txBody>
      </p:sp>
      <p:cxnSp>
        <p:nvCxnSpPr>
          <p:cNvPr id="7" name="Curved Connector 6">
            <a:extLst>
              <a:ext uri="{FF2B5EF4-FFF2-40B4-BE49-F238E27FC236}">
                <a16:creationId xmlns:a16="http://schemas.microsoft.com/office/drawing/2014/main" id="{E15BEEC2-F7C0-D74F-A9DF-28EBEFA25D9C}"/>
              </a:ext>
            </a:extLst>
          </p:cNvPr>
          <p:cNvCxnSpPr>
            <a:cxnSpLocks/>
            <a:stCxn id="6" idx="1"/>
          </p:cNvCxnSpPr>
          <p:nvPr/>
        </p:nvCxnSpPr>
        <p:spPr>
          <a:xfrm rot="10800000">
            <a:off x="4340506" y="4355914"/>
            <a:ext cx="812138" cy="844684"/>
          </a:xfrm>
          <a:prstGeom prst="curvedConnector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14DECFA-90BB-0B42-A0D3-7456CB9D7DB7}"/>
              </a:ext>
            </a:extLst>
          </p:cNvPr>
          <p:cNvSpPr txBox="1"/>
          <p:nvPr/>
        </p:nvSpPr>
        <p:spPr>
          <a:xfrm>
            <a:off x="152078" y="4865978"/>
            <a:ext cx="2074863" cy="707886"/>
          </a:xfrm>
          <a:prstGeom prst="rect">
            <a:avLst/>
          </a:prstGeom>
          <a:noFill/>
        </p:spPr>
        <p:txBody>
          <a:bodyPr wrap="none" rtlCol="0">
            <a:spAutoFit/>
          </a:bodyPr>
          <a:lstStyle/>
          <a:p>
            <a:r>
              <a:rPr lang="en-US" sz="2000" b="1" dirty="0">
                <a:solidFill>
                  <a:srgbClr val="FF0000"/>
                </a:solidFill>
              </a:rPr>
              <a:t>I use a categorical</a:t>
            </a:r>
          </a:p>
          <a:p>
            <a:r>
              <a:rPr lang="en-US" sz="2000" b="1" dirty="0">
                <a:solidFill>
                  <a:srgbClr val="FF0000"/>
                </a:solidFill>
              </a:rPr>
              <a:t>marking scheme</a:t>
            </a:r>
          </a:p>
        </p:txBody>
      </p:sp>
      <p:sp>
        <p:nvSpPr>
          <p:cNvPr id="13" name="Left Bracket 12">
            <a:extLst>
              <a:ext uri="{FF2B5EF4-FFF2-40B4-BE49-F238E27FC236}">
                <a16:creationId xmlns:a16="http://schemas.microsoft.com/office/drawing/2014/main" id="{801C7BC0-C868-704E-BE04-9C8AA32B8189}"/>
              </a:ext>
            </a:extLst>
          </p:cNvPr>
          <p:cNvSpPr/>
          <p:nvPr/>
        </p:nvSpPr>
        <p:spPr>
          <a:xfrm>
            <a:off x="1444152" y="2470018"/>
            <a:ext cx="312516" cy="1597307"/>
          </a:xfrm>
          <a:prstGeom prst="leftBracket">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Elbow Connector 14">
            <a:extLst>
              <a:ext uri="{FF2B5EF4-FFF2-40B4-BE49-F238E27FC236}">
                <a16:creationId xmlns:a16="http://schemas.microsoft.com/office/drawing/2014/main" id="{BD82ADC8-4BFA-8545-A487-6D0119978E2A}"/>
              </a:ext>
            </a:extLst>
          </p:cNvPr>
          <p:cNvCxnSpPr>
            <a:cxnSpLocks/>
            <a:stCxn id="13" idx="1"/>
          </p:cNvCxnSpPr>
          <p:nvPr/>
        </p:nvCxnSpPr>
        <p:spPr>
          <a:xfrm rot="10800000" flipV="1">
            <a:off x="1099596" y="3268671"/>
            <a:ext cx="344557" cy="1577983"/>
          </a:xfrm>
          <a:prstGeom prst="bentConnector2">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416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35BB3-C0BB-5948-AE66-51F2F191F258}"/>
              </a:ext>
            </a:extLst>
          </p:cNvPr>
          <p:cNvSpPr>
            <a:spLocks noGrp="1"/>
          </p:cNvSpPr>
          <p:nvPr>
            <p:ph type="title"/>
          </p:nvPr>
        </p:nvSpPr>
        <p:spPr/>
        <p:txBody>
          <a:bodyPr/>
          <a:lstStyle/>
          <a:p>
            <a:r>
              <a:rPr lang="en-US" dirty="0"/>
              <a:t>Attendance</a:t>
            </a:r>
          </a:p>
        </p:txBody>
      </p:sp>
      <p:sp>
        <p:nvSpPr>
          <p:cNvPr id="3" name="Content Placeholder 2">
            <a:extLst>
              <a:ext uri="{FF2B5EF4-FFF2-40B4-BE49-F238E27FC236}">
                <a16:creationId xmlns:a16="http://schemas.microsoft.com/office/drawing/2014/main" id="{A701983C-59A1-DB47-928B-EEF1486EC361}"/>
              </a:ext>
            </a:extLst>
          </p:cNvPr>
          <p:cNvSpPr>
            <a:spLocks noGrp="1"/>
          </p:cNvSpPr>
          <p:nvPr>
            <p:ph idx="1"/>
          </p:nvPr>
        </p:nvSpPr>
        <p:spPr/>
        <p:txBody>
          <a:bodyPr/>
          <a:lstStyle/>
          <a:p>
            <a:r>
              <a:rPr lang="en-US" dirty="0"/>
              <a:t>Attendance is critical to your success in this class. </a:t>
            </a:r>
          </a:p>
          <a:p>
            <a:r>
              <a:rPr lang="en-US" dirty="0"/>
              <a:t>To earn full credit, you must attend and participate in each class. </a:t>
            </a:r>
          </a:p>
          <a:p>
            <a:r>
              <a:rPr lang="en-US" dirty="0"/>
              <a:t>If you have an emergency, you are ill, or you have an absence covered under the University policies (i.e. Holy Days, University Sanctioned Events) you are expected to contact the instructor in advance of class. </a:t>
            </a:r>
          </a:p>
          <a:p>
            <a:r>
              <a:rPr lang="en-US" dirty="0"/>
              <a:t>Flu-like symptoms, contact the instructor and stay home to minimize transference of the virus. Unexcused absences will result in a lower course grade.</a:t>
            </a:r>
          </a:p>
        </p:txBody>
      </p:sp>
    </p:spTree>
    <p:extLst>
      <p:ext uri="{BB962C8B-B14F-4D97-AF65-F5344CB8AC3E}">
        <p14:creationId xmlns:p14="http://schemas.microsoft.com/office/powerpoint/2010/main" val="2464225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BD485-76B4-CE41-95DC-734613595E48}"/>
              </a:ext>
            </a:extLst>
          </p:cNvPr>
          <p:cNvSpPr>
            <a:spLocks noGrp="1"/>
          </p:cNvSpPr>
          <p:nvPr>
            <p:ph type="title"/>
          </p:nvPr>
        </p:nvSpPr>
        <p:spPr/>
        <p:txBody>
          <a:bodyPr/>
          <a:lstStyle/>
          <a:p>
            <a:r>
              <a:rPr lang="en-US" dirty="0"/>
              <a:t>Coding challenges (several)</a:t>
            </a:r>
          </a:p>
        </p:txBody>
      </p:sp>
      <p:sp>
        <p:nvSpPr>
          <p:cNvPr id="3" name="Content Placeholder 2">
            <a:extLst>
              <a:ext uri="{FF2B5EF4-FFF2-40B4-BE49-F238E27FC236}">
                <a16:creationId xmlns:a16="http://schemas.microsoft.com/office/drawing/2014/main" id="{F159906A-A628-8D4B-9A0B-7B4606682B85}"/>
              </a:ext>
            </a:extLst>
          </p:cNvPr>
          <p:cNvSpPr>
            <a:spLocks noGrp="1"/>
          </p:cNvSpPr>
          <p:nvPr>
            <p:ph idx="1"/>
          </p:nvPr>
        </p:nvSpPr>
        <p:spPr>
          <a:xfrm>
            <a:off x="838200" y="1825625"/>
            <a:ext cx="6407552" cy="4351338"/>
          </a:xfrm>
        </p:spPr>
        <p:txBody>
          <a:bodyPr>
            <a:normAutofit fontScale="92500" lnSpcReduction="10000"/>
          </a:bodyPr>
          <a:lstStyle/>
          <a:p>
            <a:r>
              <a:rPr lang="en-US" dirty="0"/>
              <a:t>Each week we will undertake a coding challenge based upon covered content. </a:t>
            </a:r>
          </a:p>
          <a:p>
            <a:r>
              <a:rPr lang="en-US" dirty="0"/>
              <a:t>These challenges will be achievable in a relatively short time (my expectation is an hour or two of work) and submitted for code review through </a:t>
            </a:r>
            <a:r>
              <a:rPr lang="en-US" dirty="0" err="1"/>
              <a:t>Github</a:t>
            </a:r>
            <a:r>
              <a:rPr lang="en-US" dirty="0"/>
              <a:t> Classroom. </a:t>
            </a:r>
          </a:p>
          <a:p>
            <a:r>
              <a:rPr lang="en-US" dirty="0"/>
              <a:t>The purpose of this assignment is to give you direct and guided practice with Python and </a:t>
            </a:r>
            <a:r>
              <a:rPr lang="en-US" dirty="0" err="1"/>
              <a:t>arcpy</a:t>
            </a:r>
            <a:r>
              <a:rPr lang="en-US" dirty="0"/>
              <a:t>. </a:t>
            </a:r>
          </a:p>
          <a:p>
            <a:r>
              <a:rPr lang="en-US" dirty="0"/>
              <a:t>Grading and feedback will center around, cleanliness of code, functionality and appropriate use of comments.</a:t>
            </a:r>
          </a:p>
        </p:txBody>
      </p:sp>
      <p:sp>
        <p:nvSpPr>
          <p:cNvPr id="4" name="Rectangle 3">
            <a:extLst>
              <a:ext uri="{FF2B5EF4-FFF2-40B4-BE49-F238E27FC236}">
                <a16:creationId xmlns:a16="http://schemas.microsoft.com/office/drawing/2014/main" id="{9EBDEE6E-6BD6-F94A-99E4-F8DD31561C64}"/>
              </a:ext>
            </a:extLst>
          </p:cNvPr>
          <p:cNvSpPr/>
          <p:nvPr/>
        </p:nvSpPr>
        <p:spPr>
          <a:xfrm>
            <a:off x="7616142" y="365125"/>
            <a:ext cx="4230367" cy="2309636"/>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A1291A0-0B9C-214A-8E00-367A3692F56B}"/>
              </a:ext>
            </a:extLst>
          </p:cNvPr>
          <p:cNvSpPr txBox="1"/>
          <p:nvPr/>
        </p:nvSpPr>
        <p:spPr>
          <a:xfrm>
            <a:off x="8218570" y="365125"/>
            <a:ext cx="3627940" cy="2523768"/>
          </a:xfrm>
          <a:prstGeom prst="rect">
            <a:avLst/>
          </a:prstGeom>
          <a:noFill/>
        </p:spPr>
        <p:txBody>
          <a:bodyPr wrap="square" rtlCol="0">
            <a:spAutoFit/>
          </a:bodyPr>
          <a:lstStyle/>
          <a:p>
            <a:r>
              <a:rPr lang="en-US" sz="2000" dirty="0">
                <a:solidFill>
                  <a:schemeClr val="bg2"/>
                </a:solidFill>
                <a:latin typeface="Calibri" panose="020F0502020204030204" pitchFamily="34" charset="0"/>
                <a:cs typeface="Calibri" panose="020F0502020204030204" pitchFamily="34" charset="0"/>
              </a:rPr>
              <a:t>I am new to </a:t>
            </a:r>
            <a:r>
              <a:rPr lang="en-US" sz="2000" dirty="0" err="1">
                <a:solidFill>
                  <a:schemeClr val="bg2"/>
                </a:solidFill>
                <a:latin typeface="Calibri" panose="020F0502020204030204" pitchFamily="34" charset="0"/>
                <a:cs typeface="Calibri" panose="020F0502020204030204" pitchFamily="34" charset="0"/>
              </a:rPr>
              <a:t>Github</a:t>
            </a:r>
            <a:r>
              <a:rPr lang="en-US" sz="2000" dirty="0">
                <a:solidFill>
                  <a:schemeClr val="bg2"/>
                </a:solidFill>
                <a:latin typeface="Calibri" panose="020F0502020204030204" pitchFamily="34" charset="0"/>
                <a:cs typeface="Calibri" panose="020F0502020204030204" pitchFamily="34" charset="0"/>
              </a:rPr>
              <a:t> Classroom, so expect the odd issue here and there. We will have fall back submissions, such as “email me direct”, ”show code in next class” etc. No one will be penalized for any external issues.</a:t>
            </a:r>
          </a:p>
          <a:p>
            <a:endParaRPr lang="en-US" dirty="0"/>
          </a:p>
        </p:txBody>
      </p:sp>
      <p:sp>
        <p:nvSpPr>
          <p:cNvPr id="6" name="TextBox 5">
            <a:extLst>
              <a:ext uri="{FF2B5EF4-FFF2-40B4-BE49-F238E27FC236}">
                <a16:creationId xmlns:a16="http://schemas.microsoft.com/office/drawing/2014/main" id="{7AE12DAF-5700-C345-9AF1-8E8E7A3F5CA2}"/>
              </a:ext>
            </a:extLst>
          </p:cNvPr>
          <p:cNvSpPr txBox="1"/>
          <p:nvPr/>
        </p:nvSpPr>
        <p:spPr>
          <a:xfrm>
            <a:off x="7477973" y="196504"/>
            <a:ext cx="878767" cy="2646878"/>
          </a:xfrm>
          <a:prstGeom prst="rect">
            <a:avLst/>
          </a:prstGeom>
          <a:noFill/>
        </p:spPr>
        <p:txBody>
          <a:bodyPr wrap="none" rtlCol="0">
            <a:spAutoFit/>
          </a:bodyPr>
          <a:lstStyle/>
          <a:p>
            <a:r>
              <a:rPr lang="en-US" sz="16600" dirty="0">
                <a:solidFill>
                  <a:srgbClr val="FF0000"/>
                </a:solidFill>
              </a:rPr>
              <a:t>!</a:t>
            </a:r>
          </a:p>
        </p:txBody>
      </p:sp>
      <p:pic>
        <p:nvPicPr>
          <p:cNvPr id="8" name="Picture 7" descr="A stone wall&#13;&#10;&#13;&#10;Description automatically generated">
            <a:extLst>
              <a:ext uri="{FF2B5EF4-FFF2-40B4-BE49-F238E27FC236}">
                <a16:creationId xmlns:a16="http://schemas.microsoft.com/office/drawing/2014/main" id="{FCC36820-99B6-9743-9812-CE06E0D02057}"/>
              </a:ext>
            </a:extLst>
          </p:cNvPr>
          <p:cNvPicPr>
            <a:picLocks noChangeAspect="1"/>
          </p:cNvPicPr>
          <p:nvPr/>
        </p:nvPicPr>
        <p:blipFill>
          <a:blip r:embed="rId2"/>
          <a:stretch>
            <a:fillRect/>
          </a:stretch>
        </p:blipFill>
        <p:spPr>
          <a:xfrm>
            <a:off x="7616142" y="2888893"/>
            <a:ext cx="2101592" cy="3049929"/>
          </a:xfrm>
          <a:prstGeom prst="rect">
            <a:avLst/>
          </a:prstGeom>
        </p:spPr>
      </p:pic>
      <p:sp>
        <p:nvSpPr>
          <p:cNvPr id="9" name="TextBox 8">
            <a:extLst>
              <a:ext uri="{FF2B5EF4-FFF2-40B4-BE49-F238E27FC236}">
                <a16:creationId xmlns:a16="http://schemas.microsoft.com/office/drawing/2014/main" id="{380F656C-EAB7-EA47-8E2A-5B4C8E0BE53C}"/>
              </a:ext>
            </a:extLst>
          </p:cNvPr>
          <p:cNvSpPr txBox="1"/>
          <p:nvPr/>
        </p:nvSpPr>
        <p:spPr>
          <a:xfrm>
            <a:off x="10215443" y="5263775"/>
            <a:ext cx="1312939" cy="369332"/>
          </a:xfrm>
          <a:prstGeom prst="rect">
            <a:avLst/>
          </a:prstGeom>
          <a:noFill/>
        </p:spPr>
        <p:txBody>
          <a:bodyPr wrap="square" rtlCol="0">
            <a:spAutoFit/>
          </a:bodyPr>
          <a:lstStyle/>
          <a:p>
            <a:r>
              <a:rPr lang="en-US" b="1" dirty="0"/>
              <a:t>Start here</a:t>
            </a:r>
          </a:p>
        </p:txBody>
      </p:sp>
      <p:cxnSp>
        <p:nvCxnSpPr>
          <p:cNvPr id="10" name="Straight Arrow Connector 9">
            <a:extLst>
              <a:ext uri="{FF2B5EF4-FFF2-40B4-BE49-F238E27FC236}">
                <a16:creationId xmlns:a16="http://schemas.microsoft.com/office/drawing/2014/main" id="{878A9ED2-847F-8C4A-AB7F-7E8D1EE7E84F}"/>
              </a:ext>
            </a:extLst>
          </p:cNvPr>
          <p:cNvCxnSpPr>
            <a:cxnSpLocks/>
          </p:cNvCxnSpPr>
          <p:nvPr/>
        </p:nvCxnSpPr>
        <p:spPr>
          <a:xfrm flipH="1">
            <a:off x="9717733" y="5448441"/>
            <a:ext cx="491137"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94757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88E21-085E-C04F-A8F4-D43815C24C36}"/>
              </a:ext>
            </a:extLst>
          </p:cNvPr>
          <p:cNvSpPr>
            <a:spLocks noGrp="1"/>
          </p:cNvSpPr>
          <p:nvPr>
            <p:ph type="title"/>
          </p:nvPr>
        </p:nvSpPr>
        <p:spPr/>
        <p:txBody>
          <a:bodyPr/>
          <a:lstStyle/>
          <a:p>
            <a:r>
              <a:rPr lang="en-US" dirty="0"/>
              <a:t> Tool challenge (just once)</a:t>
            </a:r>
          </a:p>
        </p:txBody>
      </p:sp>
      <p:sp>
        <p:nvSpPr>
          <p:cNvPr id="3" name="Content Placeholder 2">
            <a:extLst>
              <a:ext uri="{FF2B5EF4-FFF2-40B4-BE49-F238E27FC236}">
                <a16:creationId xmlns:a16="http://schemas.microsoft.com/office/drawing/2014/main" id="{9E5D091C-70B2-DB4E-B735-901A9086B309}"/>
              </a:ext>
            </a:extLst>
          </p:cNvPr>
          <p:cNvSpPr>
            <a:spLocks noGrp="1"/>
          </p:cNvSpPr>
          <p:nvPr>
            <p:ph idx="1"/>
          </p:nvPr>
        </p:nvSpPr>
        <p:spPr/>
        <p:txBody>
          <a:bodyPr>
            <a:normAutofit lnSpcReduction="10000"/>
          </a:bodyPr>
          <a:lstStyle/>
          <a:p>
            <a:r>
              <a:rPr lang="en-US" dirty="0"/>
              <a:t>In this assignment, you are instructed to produce a small tool that takes advantage of </a:t>
            </a:r>
            <a:r>
              <a:rPr lang="en-US" dirty="0" err="1"/>
              <a:t>arcpy</a:t>
            </a:r>
            <a:r>
              <a:rPr lang="en-US" dirty="0"/>
              <a:t> and Python. </a:t>
            </a:r>
          </a:p>
          <a:p>
            <a:r>
              <a:rPr lang="en-US" dirty="0"/>
              <a:t>You will need to provide example data, and the code should run on all PC’s. </a:t>
            </a:r>
          </a:p>
          <a:p>
            <a:r>
              <a:rPr lang="en-US" dirty="0"/>
              <a:t>The tool needs to manipulate a dataset across three different processes, for example, extracting, modifying and exporting data.</a:t>
            </a:r>
          </a:p>
          <a:p>
            <a:r>
              <a:rPr lang="en-US" dirty="0"/>
              <a:t> The exact workflow is entirely up to yourself. You are expected to take 3-4 hours on this coding assignment, and you should deposit your code and example files within a </a:t>
            </a:r>
            <a:r>
              <a:rPr lang="en-US" dirty="0" err="1"/>
              <a:t>Github</a:t>
            </a:r>
            <a:r>
              <a:rPr lang="en-US" dirty="0"/>
              <a:t> repository for feedback and grading. The criteria are: cleanliness of code, functionality, appropriate use of documentation and depth of processing operation.</a:t>
            </a:r>
          </a:p>
        </p:txBody>
      </p:sp>
    </p:spTree>
    <p:extLst>
      <p:ext uri="{BB962C8B-B14F-4D97-AF65-F5344CB8AC3E}">
        <p14:creationId xmlns:p14="http://schemas.microsoft.com/office/powerpoint/2010/main" val="33756283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07746-0609-3144-B592-C6F7C38F58FA}"/>
              </a:ext>
            </a:extLst>
          </p:cNvPr>
          <p:cNvSpPr>
            <a:spLocks noGrp="1"/>
          </p:cNvSpPr>
          <p:nvPr>
            <p:ph type="title"/>
          </p:nvPr>
        </p:nvSpPr>
        <p:spPr/>
        <p:txBody>
          <a:bodyPr/>
          <a:lstStyle/>
          <a:p>
            <a:r>
              <a:rPr lang="en-US" dirty="0"/>
              <a:t>Python Toolbox (just once)</a:t>
            </a:r>
          </a:p>
        </p:txBody>
      </p:sp>
      <p:sp>
        <p:nvSpPr>
          <p:cNvPr id="3" name="Content Placeholder 2">
            <a:extLst>
              <a:ext uri="{FF2B5EF4-FFF2-40B4-BE49-F238E27FC236}">
                <a16:creationId xmlns:a16="http://schemas.microsoft.com/office/drawing/2014/main" id="{6F9FDC62-26EC-B94F-8420-4489FFEBE5EE}"/>
              </a:ext>
            </a:extLst>
          </p:cNvPr>
          <p:cNvSpPr>
            <a:spLocks noGrp="1"/>
          </p:cNvSpPr>
          <p:nvPr>
            <p:ph idx="1"/>
          </p:nvPr>
        </p:nvSpPr>
        <p:spPr/>
        <p:txBody>
          <a:bodyPr>
            <a:normAutofit lnSpcReduction="10000"/>
          </a:bodyPr>
          <a:lstStyle/>
          <a:p>
            <a:r>
              <a:rPr lang="en-US" dirty="0"/>
              <a:t>In your final assignment for this course, you should create a Python Toolbox that contains a minimum of three simple tools for undertaking geoprocessing and file management operations. </a:t>
            </a:r>
          </a:p>
          <a:p>
            <a:r>
              <a:rPr lang="en-US" dirty="0"/>
              <a:t>These tools can be discrete or part of a larger workflow. However, the caveats are that you should create a "single file" toolbox (no includes, or external file tools) and not exceed 2000 lines of code in its entirety. </a:t>
            </a:r>
          </a:p>
          <a:p>
            <a:r>
              <a:rPr lang="en-US" dirty="0"/>
              <a:t>You should document the toolbox using </a:t>
            </a:r>
            <a:r>
              <a:rPr lang="en-US" dirty="0" err="1"/>
              <a:t>Github</a:t>
            </a:r>
            <a:r>
              <a:rPr lang="en-US" dirty="0"/>
              <a:t> </a:t>
            </a:r>
            <a:r>
              <a:rPr lang="en-US" dirty="0" err="1"/>
              <a:t>README.md</a:t>
            </a:r>
            <a:r>
              <a:rPr lang="en-US" dirty="0"/>
              <a:t>, and provide example data for running each of your tools. Grading and feedback will focus on: 1) Does the toolbox install and the tools run successfully?, 2) cleanliness of code, 3) functionality and depth of processing operation, and 4) appropriate use of documentation.</a:t>
            </a:r>
          </a:p>
        </p:txBody>
      </p:sp>
    </p:spTree>
    <p:extLst>
      <p:ext uri="{BB962C8B-B14F-4D97-AF65-F5344CB8AC3E}">
        <p14:creationId xmlns:p14="http://schemas.microsoft.com/office/powerpoint/2010/main" val="9497854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987B5-29F6-3548-8189-D5DD5108F249}"/>
              </a:ext>
            </a:extLst>
          </p:cNvPr>
          <p:cNvSpPr>
            <a:spLocks noGrp="1"/>
          </p:cNvSpPr>
          <p:nvPr>
            <p:ph type="title"/>
          </p:nvPr>
        </p:nvSpPr>
        <p:spPr/>
        <p:txBody>
          <a:bodyPr/>
          <a:lstStyle/>
          <a:p>
            <a:r>
              <a:rPr lang="en-US" dirty="0"/>
              <a:t>How I layout materials</a:t>
            </a:r>
          </a:p>
        </p:txBody>
      </p:sp>
      <p:sp>
        <p:nvSpPr>
          <p:cNvPr id="3" name="Content Placeholder 2">
            <a:extLst>
              <a:ext uri="{FF2B5EF4-FFF2-40B4-BE49-F238E27FC236}">
                <a16:creationId xmlns:a16="http://schemas.microsoft.com/office/drawing/2014/main" id="{84573AFA-32E9-F340-ACD8-197D788E1390}"/>
              </a:ext>
            </a:extLst>
          </p:cNvPr>
          <p:cNvSpPr>
            <a:spLocks noGrp="1"/>
          </p:cNvSpPr>
          <p:nvPr>
            <p:ph idx="1"/>
          </p:nvPr>
        </p:nvSpPr>
        <p:spPr>
          <a:xfrm>
            <a:off x="838200" y="1825625"/>
            <a:ext cx="5257800" cy="4351338"/>
          </a:xfrm>
        </p:spPr>
        <p:txBody>
          <a:bodyPr/>
          <a:lstStyle/>
          <a:p>
            <a:r>
              <a:rPr lang="en-US" dirty="0"/>
              <a:t>To create workflows, classroom assignments </a:t>
            </a:r>
            <a:r>
              <a:rPr lang="en-US" dirty="0" err="1"/>
              <a:t>etc</a:t>
            </a:r>
            <a:r>
              <a:rPr lang="en-US" dirty="0"/>
              <a:t>, I use Microsoft Word. I deeply apologize for this! But I save the file as both a Word Doc (*.</a:t>
            </a:r>
            <a:r>
              <a:rPr lang="en-US" dirty="0" err="1"/>
              <a:t>docx</a:t>
            </a:r>
            <a:r>
              <a:rPr lang="en-US" dirty="0"/>
              <a:t>) and a PDF (*.pdf).</a:t>
            </a:r>
          </a:p>
          <a:p>
            <a:r>
              <a:rPr lang="en-US" dirty="0"/>
              <a:t>Why?</a:t>
            </a:r>
          </a:p>
          <a:p>
            <a:pPr lvl="1"/>
            <a:r>
              <a:rPr lang="en-US" dirty="0"/>
              <a:t>Easy to layout, share and print.</a:t>
            </a:r>
          </a:p>
          <a:p>
            <a:pPr lvl="1"/>
            <a:r>
              <a:rPr lang="en-US" dirty="0"/>
              <a:t>I can make changes pretty quickly.</a:t>
            </a:r>
          </a:p>
          <a:p>
            <a:pPr lvl="1"/>
            <a:r>
              <a:rPr lang="en-US" dirty="0"/>
              <a:t>Negatives code formatting a pain.</a:t>
            </a:r>
          </a:p>
          <a:p>
            <a:pPr lvl="1"/>
            <a:endParaRPr lang="en-US" dirty="0"/>
          </a:p>
        </p:txBody>
      </p:sp>
      <p:pic>
        <p:nvPicPr>
          <p:cNvPr id="5" name="Picture 4" descr="A screenshot of a social media post&#13;&#10;&#13;&#10;Description automatically generated">
            <a:extLst>
              <a:ext uri="{FF2B5EF4-FFF2-40B4-BE49-F238E27FC236}">
                <a16:creationId xmlns:a16="http://schemas.microsoft.com/office/drawing/2014/main" id="{EA9BD299-E49D-FE45-949E-A4ECD0F8D190}"/>
              </a:ext>
            </a:extLst>
          </p:cNvPr>
          <p:cNvPicPr>
            <a:picLocks noChangeAspect="1"/>
          </p:cNvPicPr>
          <p:nvPr/>
        </p:nvPicPr>
        <p:blipFill>
          <a:blip r:embed="rId2"/>
          <a:stretch>
            <a:fillRect/>
          </a:stretch>
        </p:blipFill>
        <p:spPr>
          <a:xfrm>
            <a:off x="7055635" y="882568"/>
            <a:ext cx="3973725" cy="5554352"/>
          </a:xfrm>
          <a:prstGeom prst="rect">
            <a:avLst/>
          </a:prstGeom>
        </p:spPr>
      </p:pic>
      <p:sp>
        <p:nvSpPr>
          <p:cNvPr id="6" name="TextBox 5">
            <a:extLst>
              <a:ext uri="{FF2B5EF4-FFF2-40B4-BE49-F238E27FC236}">
                <a16:creationId xmlns:a16="http://schemas.microsoft.com/office/drawing/2014/main" id="{2B9DF013-4F35-5947-A3AE-D159CA3FFB52}"/>
              </a:ext>
            </a:extLst>
          </p:cNvPr>
          <p:cNvSpPr txBox="1"/>
          <p:nvPr/>
        </p:nvSpPr>
        <p:spPr>
          <a:xfrm>
            <a:off x="10558020" y="347521"/>
            <a:ext cx="1172885" cy="400110"/>
          </a:xfrm>
          <a:prstGeom prst="rect">
            <a:avLst/>
          </a:prstGeom>
          <a:noFill/>
        </p:spPr>
        <p:txBody>
          <a:bodyPr wrap="none" rtlCol="0">
            <a:spAutoFit/>
          </a:bodyPr>
          <a:lstStyle/>
          <a:p>
            <a:r>
              <a:rPr lang="en-US" sz="2000" b="1" dirty="0">
                <a:solidFill>
                  <a:srgbClr val="FF0000"/>
                </a:solidFill>
              </a:rPr>
              <a:t>Example!</a:t>
            </a:r>
          </a:p>
        </p:txBody>
      </p:sp>
      <p:cxnSp>
        <p:nvCxnSpPr>
          <p:cNvPr id="8" name="Curved Connector 7">
            <a:extLst>
              <a:ext uri="{FF2B5EF4-FFF2-40B4-BE49-F238E27FC236}">
                <a16:creationId xmlns:a16="http://schemas.microsoft.com/office/drawing/2014/main" id="{476E6EC9-85A4-6749-8966-8A5CCCADCF11}"/>
              </a:ext>
            </a:extLst>
          </p:cNvPr>
          <p:cNvCxnSpPr>
            <a:stCxn id="6" idx="1"/>
            <a:endCxn id="5" idx="0"/>
          </p:cNvCxnSpPr>
          <p:nvPr/>
        </p:nvCxnSpPr>
        <p:spPr>
          <a:xfrm rot="10800000" flipV="1">
            <a:off x="9042498" y="547576"/>
            <a:ext cx="1515522" cy="334992"/>
          </a:xfrm>
          <a:prstGeom prst="curvedConnector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1FD5C54-84B2-1642-ACD8-9DB9301C4130}"/>
              </a:ext>
            </a:extLst>
          </p:cNvPr>
          <p:cNvSpPr/>
          <p:nvPr/>
        </p:nvSpPr>
        <p:spPr>
          <a:xfrm>
            <a:off x="7220932" y="1027906"/>
            <a:ext cx="3808428" cy="548601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811396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B7A16-20C2-504B-864A-6A148CB8750E}"/>
              </a:ext>
            </a:extLst>
          </p:cNvPr>
          <p:cNvSpPr>
            <a:spLocks noGrp="1"/>
          </p:cNvSpPr>
          <p:nvPr>
            <p:ph type="title"/>
          </p:nvPr>
        </p:nvSpPr>
        <p:spPr/>
        <p:txBody>
          <a:bodyPr/>
          <a:lstStyle/>
          <a:p>
            <a:r>
              <a:rPr lang="en-US" dirty="0"/>
              <a:t>YouTube videos</a:t>
            </a:r>
          </a:p>
        </p:txBody>
      </p:sp>
      <p:sp>
        <p:nvSpPr>
          <p:cNvPr id="3" name="Content Placeholder 2">
            <a:extLst>
              <a:ext uri="{FF2B5EF4-FFF2-40B4-BE49-F238E27FC236}">
                <a16:creationId xmlns:a16="http://schemas.microsoft.com/office/drawing/2014/main" id="{E25B2CB5-7CE4-8549-8C2B-AB76574E51BA}"/>
              </a:ext>
            </a:extLst>
          </p:cNvPr>
          <p:cNvSpPr>
            <a:spLocks noGrp="1"/>
          </p:cNvSpPr>
          <p:nvPr>
            <p:ph idx="1"/>
          </p:nvPr>
        </p:nvSpPr>
        <p:spPr>
          <a:xfrm>
            <a:off x="838200" y="1825625"/>
            <a:ext cx="6514070" cy="4351338"/>
          </a:xfrm>
        </p:spPr>
        <p:txBody>
          <a:bodyPr/>
          <a:lstStyle/>
          <a:p>
            <a:r>
              <a:rPr lang="en-US" dirty="0"/>
              <a:t>To support workflows, I try to make screen-cast videos that you can follow in your spare time. </a:t>
            </a:r>
          </a:p>
          <a:p>
            <a:r>
              <a:rPr lang="en-US" dirty="0"/>
              <a:t>These can be a revision aid, or a way for you to catch up on a class.</a:t>
            </a:r>
          </a:p>
          <a:p>
            <a:r>
              <a:rPr lang="en-US" dirty="0"/>
              <a:t>Due to the nature of the class, being so new, I expect that I will mostly be making videos after class (once I have tested the material and worked out the bugs).</a:t>
            </a:r>
          </a:p>
        </p:txBody>
      </p:sp>
      <p:pic>
        <p:nvPicPr>
          <p:cNvPr id="4" name="Picture 3">
            <a:extLst>
              <a:ext uri="{FF2B5EF4-FFF2-40B4-BE49-F238E27FC236}">
                <a16:creationId xmlns:a16="http://schemas.microsoft.com/office/drawing/2014/main" id="{D4A0C99E-F009-EE4E-B953-8DC31204EA89}"/>
              </a:ext>
            </a:extLst>
          </p:cNvPr>
          <p:cNvPicPr>
            <a:picLocks noChangeAspect="1"/>
          </p:cNvPicPr>
          <p:nvPr/>
        </p:nvPicPr>
        <p:blipFill>
          <a:blip r:embed="rId2"/>
          <a:stretch>
            <a:fillRect/>
          </a:stretch>
        </p:blipFill>
        <p:spPr>
          <a:xfrm>
            <a:off x="7608403" y="1142828"/>
            <a:ext cx="4267061" cy="2755557"/>
          </a:xfrm>
          <a:prstGeom prst="rect">
            <a:avLst/>
          </a:prstGeom>
        </p:spPr>
      </p:pic>
      <p:sp>
        <p:nvSpPr>
          <p:cNvPr id="5" name="TextBox 4">
            <a:extLst>
              <a:ext uri="{FF2B5EF4-FFF2-40B4-BE49-F238E27FC236}">
                <a16:creationId xmlns:a16="http://schemas.microsoft.com/office/drawing/2014/main" id="{91578F14-0B98-744C-830E-8CA922FD1795}"/>
              </a:ext>
            </a:extLst>
          </p:cNvPr>
          <p:cNvSpPr txBox="1"/>
          <p:nvPr/>
        </p:nvSpPr>
        <p:spPr>
          <a:xfrm>
            <a:off x="7891360" y="4676088"/>
            <a:ext cx="3984104" cy="923330"/>
          </a:xfrm>
          <a:prstGeom prst="rect">
            <a:avLst/>
          </a:prstGeom>
          <a:noFill/>
        </p:spPr>
        <p:txBody>
          <a:bodyPr wrap="none" rtlCol="0">
            <a:spAutoFit/>
          </a:bodyPr>
          <a:lstStyle/>
          <a:p>
            <a:r>
              <a:rPr lang="en-US" dirty="0"/>
              <a:t>Videos will be posted on </a:t>
            </a:r>
            <a:r>
              <a:rPr lang="en-US" dirty="0" err="1"/>
              <a:t>Github</a:t>
            </a:r>
            <a:r>
              <a:rPr lang="en-US" dirty="0"/>
              <a:t>, likely in</a:t>
            </a:r>
          </a:p>
          <a:p>
            <a:r>
              <a:rPr lang="en-US" dirty="0" err="1"/>
              <a:t>README.md</a:t>
            </a:r>
            <a:r>
              <a:rPr lang="en-US" dirty="0"/>
              <a:t>, maybe in raw compressed </a:t>
            </a:r>
          </a:p>
          <a:p>
            <a:r>
              <a:rPr lang="en-US" dirty="0"/>
              <a:t>format.</a:t>
            </a:r>
          </a:p>
        </p:txBody>
      </p:sp>
      <p:sp>
        <p:nvSpPr>
          <p:cNvPr id="6" name="Rectangle 5">
            <a:extLst>
              <a:ext uri="{FF2B5EF4-FFF2-40B4-BE49-F238E27FC236}">
                <a16:creationId xmlns:a16="http://schemas.microsoft.com/office/drawing/2014/main" id="{3A650399-7745-2640-9802-402DC376840E}"/>
              </a:ext>
            </a:extLst>
          </p:cNvPr>
          <p:cNvSpPr/>
          <p:nvPr/>
        </p:nvSpPr>
        <p:spPr>
          <a:xfrm>
            <a:off x="7797114" y="4676088"/>
            <a:ext cx="4078350" cy="1039084"/>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613570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FD33D-21BC-D44A-81F8-7B942F9FF049}"/>
              </a:ext>
            </a:extLst>
          </p:cNvPr>
          <p:cNvSpPr>
            <a:spLocks noGrp="1"/>
          </p:cNvSpPr>
          <p:nvPr>
            <p:ph type="title"/>
          </p:nvPr>
        </p:nvSpPr>
        <p:spPr/>
        <p:txBody>
          <a:bodyPr/>
          <a:lstStyle/>
          <a:p>
            <a:r>
              <a:rPr lang="en-US" dirty="0"/>
              <a:t>Office hours and my teaching ethos</a:t>
            </a:r>
          </a:p>
        </p:txBody>
      </p:sp>
      <p:sp>
        <p:nvSpPr>
          <p:cNvPr id="3" name="Content Placeholder 2">
            <a:extLst>
              <a:ext uri="{FF2B5EF4-FFF2-40B4-BE49-F238E27FC236}">
                <a16:creationId xmlns:a16="http://schemas.microsoft.com/office/drawing/2014/main" id="{561957BC-96BE-6744-84FC-1227DA08FE2D}"/>
              </a:ext>
            </a:extLst>
          </p:cNvPr>
          <p:cNvSpPr>
            <a:spLocks noGrp="1"/>
          </p:cNvSpPr>
          <p:nvPr>
            <p:ph idx="1"/>
          </p:nvPr>
        </p:nvSpPr>
        <p:spPr/>
        <p:txBody>
          <a:bodyPr/>
          <a:lstStyle/>
          <a:p>
            <a:r>
              <a:rPr lang="en-US" dirty="0"/>
              <a:t>As a British academic, I have never held “office hours”, if you need me, and my office door is open (Woodward 016, right opposite the Computer Lab), just knock and call in, any time.</a:t>
            </a:r>
          </a:p>
          <a:p>
            <a:r>
              <a:rPr lang="en-US" dirty="0"/>
              <a:t>Normally it is easy to just drop me an email and arrange a time, so feel free to do that if you need help.</a:t>
            </a:r>
          </a:p>
          <a:p>
            <a:r>
              <a:rPr lang="en-US" dirty="0"/>
              <a:t>You can email me, and expect a prompt response during normal working hours 9-6 M-F.</a:t>
            </a:r>
          </a:p>
          <a:p>
            <a:r>
              <a:rPr lang="en-US" dirty="0"/>
              <a:t>I am here to help you learn, to push and guide you, but at the end of the day, the motivation must come from you. If you don’t engage with class and don’t communicate with me, then I can’t help you.</a:t>
            </a:r>
          </a:p>
          <a:p>
            <a:endParaRPr lang="en-US" dirty="0"/>
          </a:p>
        </p:txBody>
      </p:sp>
    </p:spTree>
    <p:extLst>
      <p:ext uri="{BB962C8B-B14F-4D97-AF65-F5344CB8AC3E}">
        <p14:creationId xmlns:p14="http://schemas.microsoft.com/office/powerpoint/2010/main" val="14292982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798F17-4513-2A43-9CEC-8C8075E20C5A}"/>
              </a:ext>
            </a:extLst>
          </p:cNvPr>
          <p:cNvSpPr>
            <a:spLocks noGrp="1"/>
          </p:cNvSpPr>
          <p:nvPr>
            <p:ph type="title"/>
          </p:nvPr>
        </p:nvSpPr>
        <p:spPr/>
        <p:txBody>
          <a:bodyPr/>
          <a:lstStyle/>
          <a:p>
            <a:r>
              <a:rPr lang="en-US" dirty="0"/>
              <a:t>Where is the syllabus and course material?</a:t>
            </a:r>
          </a:p>
        </p:txBody>
      </p:sp>
      <p:sp>
        <p:nvSpPr>
          <p:cNvPr id="5" name="Content Placeholder 4">
            <a:extLst>
              <a:ext uri="{FF2B5EF4-FFF2-40B4-BE49-F238E27FC236}">
                <a16:creationId xmlns:a16="http://schemas.microsoft.com/office/drawing/2014/main" id="{C865C0FE-3E20-C345-A450-6B2EF4A14ACE}"/>
              </a:ext>
            </a:extLst>
          </p:cNvPr>
          <p:cNvSpPr>
            <a:spLocks noGrp="1"/>
          </p:cNvSpPr>
          <p:nvPr>
            <p:ph idx="1"/>
          </p:nvPr>
        </p:nvSpPr>
        <p:spPr/>
        <p:txBody>
          <a:bodyPr>
            <a:normAutofit fontScale="92500" lnSpcReduction="10000"/>
          </a:bodyPr>
          <a:lstStyle/>
          <a:p>
            <a:r>
              <a:rPr lang="en-US" dirty="0"/>
              <a:t>I will regularly commit course materials to the </a:t>
            </a:r>
            <a:r>
              <a:rPr lang="en-US" dirty="0" err="1"/>
              <a:t>Github</a:t>
            </a:r>
            <a:r>
              <a:rPr lang="en-US" dirty="0"/>
              <a:t> Repository:</a:t>
            </a:r>
          </a:p>
          <a:p>
            <a:endParaRPr lang="en-US" dirty="0"/>
          </a:p>
          <a:p>
            <a:pPr lvl="1"/>
            <a:r>
              <a:rPr lang="en-US" sz="3200" dirty="0"/>
              <a:t>https://github.com/marecotec/Course_ArcGIS_Python</a:t>
            </a:r>
          </a:p>
          <a:p>
            <a:pPr lvl="1"/>
            <a:r>
              <a:rPr lang="en-US" sz="3200" dirty="0"/>
              <a:t>https://bit.ly/2Mpstgv</a:t>
            </a:r>
          </a:p>
          <a:p>
            <a:pPr lvl="1"/>
            <a:endParaRPr lang="en-US" sz="3200" dirty="0"/>
          </a:p>
          <a:p>
            <a:pPr lvl="1"/>
            <a:endParaRPr lang="en-US" sz="3200" dirty="0"/>
          </a:p>
          <a:p>
            <a:pPr lvl="1"/>
            <a:endParaRPr lang="en-US" sz="4000" dirty="0"/>
          </a:p>
          <a:p>
            <a:endParaRPr lang="en-US" dirty="0"/>
          </a:p>
          <a:p>
            <a:r>
              <a:rPr lang="en-US" b="1" dirty="0"/>
              <a:t>As this is a new course, materials will be added weekly, so you should at least Watch or Star the repo on </a:t>
            </a:r>
            <a:r>
              <a:rPr lang="en-US" b="1" dirty="0" err="1"/>
              <a:t>Github</a:t>
            </a:r>
            <a:r>
              <a:rPr lang="en-US" b="1" dirty="0"/>
              <a:t>.</a:t>
            </a:r>
          </a:p>
          <a:p>
            <a:endParaRPr lang="en-US" dirty="0"/>
          </a:p>
        </p:txBody>
      </p:sp>
      <p:pic>
        <p:nvPicPr>
          <p:cNvPr id="6" name="Picture 5">
            <a:extLst>
              <a:ext uri="{FF2B5EF4-FFF2-40B4-BE49-F238E27FC236}">
                <a16:creationId xmlns:a16="http://schemas.microsoft.com/office/drawing/2014/main" id="{D7074D3D-4638-424B-BD74-E12AEA688185}"/>
              </a:ext>
            </a:extLst>
          </p:cNvPr>
          <p:cNvPicPr>
            <a:picLocks noChangeAspect="1"/>
          </p:cNvPicPr>
          <p:nvPr/>
        </p:nvPicPr>
        <p:blipFill>
          <a:blip r:embed="rId2"/>
          <a:stretch>
            <a:fillRect/>
          </a:stretch>
        </p:blipFill>
        <p:spPr>
          <a:xfrm>
            <a:off x="9658415" y="3579829"/>
            <a:ext cx="1397000" cy="1397000"/>
          </a:xfrm>
          <a:prstGeom prst="rect">
            <a:avLst/>
          </a:prstGeom>
        </p:spPr>
      </p:pic>
      <p:sp>
        <p:nvSpPr>
          <p:cNvPr id="7" name="TextBox 6">
            <a:extLst>
              <a:ext uri="{FF2B5EF4-FFF2-40B4-BE49-F238E27FC236}">
                <a16:creationId xmlns:a16="http://schemas.microsoft.com/office/drawing/2014/main" id="{17991144-2602-1642-9828-F220DD4B68A8}"/>
              </a:ext>
            </a:extLst>
          </p:cNvPr>
          <p:cNvSpPr txBox="1"/>
          <p:nvPr/>
        </p:nvSpPr>
        <p:spPr>
          <a:xfrm>
            <a:off x="7808361" y="4465650"/>
            <a:ext cx="923010" cy="646331"/>
          </a:xfrm>
          <a:prstGeom prst="rect">
            <a:avLst/>
          </a:prstGeom>
          <a:noFill/>
        </p:spPr>
        <p:txBody>
          <a:bodyPr wrap="none" rtlCol="0">
            <a:spAutoFit/>
          </a:bodyPr>
          <a:lstStyle/>
          <a:p>
            <a:r>
              <a:rPr lang="en-US" b="1" dirty="0"/>
              <a:t>Scan if </a:t>
            </a:r>
          </a:p>
          <a:p>
            <a:r>
              <a:rPr lang="en-US" b="1" dirty="0"/>
              <a:t>you can</a:t>
            </a:r>
          </a:p>
        </p:txBody>
      </p:sp>
      <p:cxnSp>
        <p:nvCxnSpPr>
          <p:cNvPr id="9" name="Straight Arrow Connector 8">
            <a:extLst>
              <a:ext uri="{FF2B5EF4-FFF2-40B4-BE49-F238E27FC236}">
                <a16:creationId xmlns:a16="http://schemas.microsoft.com/office/drawing/2014/main" id="{B0F999BE-C09A-F74C-9E6B-4DDB5994F03F}"/>
              </a:ext>
            </a:extLst>
          </p:cNvPr>
          <p:cNvCxnSpPr>
            <a:cxnSpLocks/>
          </p:cNvCxnSpPr>
          <p:nvPr/>
        </p:nvCxnSpPr>
        <p:spPr>
          <a:xfrm>
            <a:off x="8729221" y="4788816"/>
            <a:ext cx="848412" cy="3347"/>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86984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3D5D40A3-E1ED-5640-B709-E3059BC11973}"/>
              </a:ext>
            </a:extLst>
          </p:cNvPr>
          <p:cNvCxnSpPr/>
          <p:nvPr/>
        </p:nvCxnSpPr>
        <p:spPr>
          <a:xfrm flipV="1">
            <a:off x="9332536" y="5373278"/>
            <a:ext cx="235670" cy="13197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1018E8C9-60E4-9E45-8482-4A6C005D426B}"/>
              </a:ext>
            </a:extLst>
          </p:cNvPr>
          <p:cNvSpPr txBox="1"/>
          <p:nvPr/>
        </p:nvSpPr>
        <p:spPr>
          <a:xfrm>
            <a:off x="9568206" y="5164202"/>
            <a:ext cx="340158" cy="461665"/>
          </a:xfrm>
          <a:prstGeom prst="rect">
            <a:avLst/>
          </a:prstGeom>
          <a:noFill/>
        </p:spPr>
        <p:txBody>
          <a:bodyPr wrap="none" rtlCol="0">
            <a:spAutoFit/>
          </a:bodyPr>
          <a:lstStyle/>
          <a:p>
            <a:r>
              <a:rPr lang="en-US" sz="2400" b="1" dirty="0"/>
              <a:t>5</a:t>
            </a:r>
          </a:p>
        </p:txBody>
      </p:sp>
      <p:cxnSp>
        <p:nvCxnSpPr>
          <p:cNvPr id="14" name="Straight Connector 13">
            <a:extLst>
              <a:ext uri="{FF2B5EF4-FFF2-40B4-BE49-F238E27FC236}">
                <a16:creationId xmlns:a16="http://schemas.microsoft.com/office/drawing/2014/main" id="{D88BD01D-24C5-5C40-A038-4F525ACA2D83}"/>
              </a:ext>
            </a:extLst>
          </p:cNvPr>
          <p:cNvCxnSpPr/>
          <p:nvPr/>
        </p:nvCxnSpPr>
        <p:spPr>
          <a:xfrm flipV="1">
            <a:off x="9323109" y="2636749"/>
            <a:ext cx="235670" cy="13197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950BDB3-0437-FA4E-816E-04E70FFA4C6B}"/>
              </a:ext>
            </a:extLst>
          </p:cNvPr>
          <p:cNvSpPr txBox="1"/>
          <p:nvPr/>
        </p:nvSpPr>
        <p:spPr>
          <a:xfrm>
            <a:off x="9558779" y="2405916"/>
            <a:ext cx="495649" cy="461665"/>
          </a:xfrm>
          <a:prstGeom prst="rect">
            <a:avLst/>
          </a:prstGeom>
          <a:noFill/>
        </p:spPr>
        <p:txBody>
          <a:bodyPr wrap="none" rtlCol="0">
            <a:spAutoFit/>
          </a:bodyPr>
          <a:lstStyle/>
          <a:p>
            <a:r>
              <a:rPr lang="en-US" sz="2400" b="1" dirty="0"/>
              <a:t>28</a:t>
            </a:r>
          </a:p>
        </p:txBody>
      </p:sp>
      <p:pic>
        <p:nvPicPr>
          <p:cNvPr id="17" name="Picture 16">
            <a:extLst>
              <a:ext uri="{FF2B5EF4-FFF2-40B4-BE49-F238E27FC236}">
                <a16:creationId xmlns:a16="http://schemas.microsoft.com/office/drawing/2014/main" id="{FEBA0F8B-FACD-304F-8A89-1FD33607554E}"/>
              </a:ext>
            </a:extLst>
          </p:cNvPr>
          <p:cNvPicPr>
            <a:picLocks noChangeAspect="1"/>
          </p:cNvPicPr>
          <p:nvPr/>
        </p:nvPicPr>
        <p:blipFill>
          <a:blip r:embed="rId2"/>
          <a:stretch>
            <a:fillRect/>
          </a:stretch>
        </p:blipFill>
        <p:spPr>
          <a:xfrm>
            <a:off x="1783172" y="444500"/>
            <a:ext cx="8851900" cy="5969000"/>
          </a:xfrm>
          <a:prstGeom prst="rect">
            <a:avLst/>
          </a:prstGeom>
        </p:spPr>
      </p:pic>
    </p:spTree>
    <p:extLst>
      <p:ext uri="{BB962C8B-B14F-4D97-AF65-F5344CB8AC3E}">
        <p14:creationId xmlns:p14="http://schemas.microsoft.com/office/powerpoint/2010/main" val="1534496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161B8-61D3-BC4C-B170-A869F6F011ED}"/>
              </a:ext>
            </a:extLst>
          </p:cNvPr>
          <p:cNvSpPr>
            <a:spLocks noGrp="1"/>
          </p:cNvSpPr>
          <p:nvPr>
            <p:ph type="title"/>
          </p:nvPr>
        </p:nvSpPr>
        <p:spPr/>
        <p:txBody>
          <a:bodyPr/>
          <a:lstStyle/>
          <a:p>
            <a:r>
              <a:rPr lang="en-US" dirty="0"/>
              <a:t>Any questions/suggestions before we move on?</a:t>
            </a:r>
          </a:p>
        </p:txBody>
      </p:sp>
      <p:sp>
        <p:nvSpPr>
          <p:cNvPr id="4" name="TextBox 3">
            <a:extLst>
              <a:ext uri="{FF2B5EF4-FFF2-40B4-BE49-F238E27FC236}">
                <a16:creationId xmlns:a16="http://schemas.microsoft.com/office/drawing/2014/main" id="{8F44F67E-D126-374C-8394-C40E5CF88B15}"/>
              </a:ext>
            </a:extLst>
          </p:cNvPr>
          <p:cNvSpPr txBox="1"/>
          <p:nvPr/>
        </p:nvSpPr>
        <p:spPr>
          <a:xfrm>
            <a:off x="4666762" y="601884"/>
            <a:ext cx="2858475" cy="7017306"/>
          </a:xfrm>
          <a:prstGeom prst="rect">
            <a:avLst/>
          </a:prstGeom>
          <a:noFill/>
        </p:spPr>
        <p:txBody>
          <a:bodyPr wrap="none" rtlCol="0">
            <a:spAutoFit/>
          </a:bodyPr>
          <a:lstStyle/>
          <a:p>
            <a:r>
              <a:rPr lang="en-US" sz="45000" dirty="0">
                <a:solidFill>
                  <a:srgbClr val="FF0000"/>
                </a:solidFill>
              </a:rPr>
              <a:t>?</a:t>
            </a:r>
          </a:p>
        </p:txBody>
      </p:sp>
    </p:spTree>
    <p:extLst>
      <p:ext uri="{BB962C8B-B14F-4D97-AF65-F5344CB8AC3E}">
        <p14:creationId xmlns:p14="http://schemas.microsoft.com/office/powerpoint/2010/main" val="661417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6452B-1F53-C64E-9F4C-3F06E78D11FF}"/>
              </a:ext>
            </a:extLst>
          </p:cNvPr>
          <p:cNvSpPr>
            <a:spLocks noGrp="1"/>
          </p:cNvSpPr>
          <p:nvPr>
            <p:ph type="title"/>
          </p:nvPr>
        </p:nvSpPr>
        <p:spPr>
          <a:xfrm>
            <a:off x="838200" y="365125"/>
            <a:ext cx="10515600" cy="1325563"/>
          </a:xfrm>
        </p:spPr>
        <p:txBody>
          <a:bodyPr/>
          <a:lstStyle/>
          <a:p>
            <a:r>
              <a:rPr lang="en-US" dirty="0"/>
              <a:t>Deaf awareness</a:t>
            </a:r>
          </a:p>
        </p:txBody>
      </p:sp>
      <p:sp>
        <p:nvSpPr>
          <p:cNvPr id="3" name="Content Placeholder 2">
            <a:extLst>
              <a:ext uri="{FF2B5EF4-FFF2-40B4-BE49-F238E27FC236}">
                <a16:creationId xmlns:a16="http://schemas.microsoft.com/office/drawing/2014/main" id="{435D0268-274B-5C4C-A98E-70F2BE581F51}"/>
              </a:ext>
            </a:extLst>
          </p:cNvPr>
          <p:cNvSpPr>
            <a:spLocks noGrp="1"/>
          </p:cNvSpPr>
          <p:nvPr>
            <p:ph idx="1"/>
          </p:nvPr>
        </p:nvSpPr>
        <p:spPr>
          <a:xfrm>
            <a:off x="838200" y="1825624"/>
            <a:ext cx="7267832" cy="4797597"/>
          </a:xfrm>
        </p:spPr>
        <p:txBody>
          <a:bodyPr>
            <a:normAutofit fontScale="85000" lnSpcReduction="20000"/>
          </a:bodyPr>
          <a:lstStyle/>
          <a:p>
            <a:r>
              <a:rPr lang="en-US" dirty="0"/>
              <a:t>I was hearing impaired since birth and during the last 10 years am now profound. This is caused by my nerves in my ear not working correctly. </a:t>
            </a:r>
          </a:p>
          <a:p>
            <a:r>
              <a:rPr lang="en-US" dirty="0"/>
              <a:t>I have a cochlear implant which gives me an excellent level of hearing (albeit, computer generated), I am a good lip reader too.</a:t>
            </a:r>
          </a:p>
          <a:p>
            <a:r>
              <a:rPr lang="en-US" dirty="0"/>
              <a:t>Couple of tips:</a:t>
            </a:r>
          </a:p>
          <a:p>
            <a:pPr lvl="1"/>
            <a:r>
              <a:rPr lang="en-US" dirty="0"/>
              <a:t>If you call out, I might not hear (and I have no directionality in hearing), so make sure you attract my attention visually.</a:t>
            </a:r>
          </a:p>
          <a:p>
            <a:pPr lvl="1"/>
            <a:r>
              <a:rPr lang="en-US" dirty="0"/>
              <a:t>Try to speak clearly but don’t feel that you have to change the way you speak, just be normal.</a:t>
            </a:r>
          </a:p>
          <a:p>
            <a:pPr lvl="1"/>
            <a:r>
              <a:rPr lang="en-US" dirty="0"/>
              <a:t>Don’t be afraid to repeat what you said if I miss it or go off on a tangent (I sometimes mishear), sometimes people get embarrassed if having to repeat several times. Don’t worry, eventually I will get it.</a:t>
            </a:r>
          </a:p>
          <a:p>
            <a:pPr lvl="1"/>
            <a:r>
              <a:rPr lang="en-US" dirty="0"/>
              <a:t>Don’t sneak up on a deaf person, always approach from the side so I can see you first before you touch me. Can be very shocking.</a:t>
            </a:r>
          </a:p>
          <a:p>
            <a:pPr lvl="1"/>
            <a:endParaRPr lang="en-US" dirty="0"/>
          </a:p>
        </p:txBody>
      </p:sp>
      <p:pic>
        <p:nvPicPr>
          <p:cNvPr id="4" name="Picture 3">
            <a:extLst>
              <a:ext uri="{FF2B5EF4-FFF2-40B4-BE49-F238E27FC236}">
                <a16:creationId xmlns:a16="http://schemas.microsoft.com/office/drawing/2014/main" id="{9BB64A42-A020-2A4B-A45F-6E18EC906B70}"/>
              </a:ext>
            </a:extLst>
          </p:cNvPr>
          <p:cNvPicPr>
            <a:picLocks noChangeAspect="1"/>
          </p:cNvPicPr>
          <p:nvPr/>
        </p:nvPicPr>
        <p:blipFill>
          <a:blip r:embed="rId2"/>
          <a:stretch>
            <a:fillRect/>
          </a:stretch>
        </p:blipFill>
        <p:spPr>
          <a:xfrm>
            <a:off x="8284520" y="2223294"/>
            <a:ext cx="3556000" cy="3556000"/>
          </a:xfrm>
          <a:prstGeom prst="rect">
            <a:avLst/>
          </a:prstGeom>
        </p:spPr>
      </p:pic>
    </p:spTree>
    <p:extLst>
      <p:ext uri="{BB962C8B-B14F-4D97-AF65-F5344CB8AC3E}">
        <p14:creationId xmlns:p14="http://schemas.microsoft.com/office/powerpoint/2010/main" val="1342021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3847C-52D4-9C45-B3A9-1F7E014C373B}"/>
              </a:ext>
            </a:extLst>
          </p:cNvPr>
          <p:cNvSpPr>
            <a:spLocks noGrp="1"/>
          </p:cNvSpPr>
          <p:nvPr>
            <p:ph type="title"/>
          </p:nvPr>
        </p:nvSpPr>
        <p:spPr/>
        <p:txBody>
          <a:bodyPr/>
          <a:lstStyle/>
          <a:p>
            <a:r>
              <a:rPr lang="en-US" dirty="0"/>
              <a:t>Course goals</a:t>
            </a:r>
          </a:p>
        </p:txBody>
      </p:sp>
      <p:sp>
        <p:nvSpPr>
          <p:cNvPr id="3" name="Content Placeholder 2">
            <a:extLst>
              <a:ext uri="{FF2B5EF4-FFF2-40B4-BE49-F238E27FC236}">
                <a16:creationId xmlns:a16="http://schemas.microsoft.com/office/drawing/2014/main" id="{B0B69D90-70D1-B74E-88D9-8F95B1DEB38C}"/>
              </a:ext>
            </a:extLst>
          </p:cNvPr>
          <p:cNvSpPr>
            <a:spLocks noGrp="1"/>
          </p:cNvSpPr>
          <p:nvPr>
            <p:ph idx="1"/>
          </p:nvPr>
        </p:nvSpPr>
        <p:spPr>
          <a:xfrm>
            <a:off x="838200" y="1825625"/>
            <a:ext cx="10515600" cy="4262941"/>
          </a:xfrm>
        </p:spPr>
        <p:txBody>
          <a:bodyPr/>
          <a:lstStyle/>
          <a:p>
            <a:r>
              <a:rPr lang="en-US" dirty="0"/>
              <a:t>Expose you to the </a:t>
            </a:r>
            <a:r>
              <a:rPr lang="en-US" b="1" dirty="0"/>
              <a:t>Python programming language </a:t>
            </a:r>
            <a:r>
              <a:rPr lang="en-US" dirty="0"/>
              <a:t>and provide opportunity to practice using basic functionality.</a:t>
            </a:r>
          </a:p>
          <a:p>
            <a:r>
              <a:rPr lang="en-US" dirty="0"/>
              <a:t>Introduce </a:t>
            </a:r>
            <a:r>
              <a:rPr lang="en-US" b="1" dirty="0" err="1"/>
              <a:t>arcpy</a:t>
            </a:r>
            <a:r>
              <a:rPr lang="en-US" dirty="0"/>
              <a:t> and how this can be used to </a:t>
            </a:r>
            <a:r>
              <a:rPr lang="en-US" b="1" dirty="0"/>
              <a:t>automate and extend geoprocessing tasks</a:t>
            </a:r>
            <a:r>
              <a:rPr lang="en-US" dirty="0"/>
              <a:t>.</a:t>
            </a:r>
          </a:p>
          <a:p>
            <a:r>
              <a:rPr lang="en-US" dirty="0"/>
              <a:t>Provide you with the skills needed to successfully develop </a:t>
            </a:r>
            <a:r>
              <a:rPr lang="en-US" b="1" dirty="0"/>
              <a:t>Python tools</a:t>
            </a:r>
            <a:r>
              <a:rPr lang="en-US" dirty="0"/>
              <a:t> that can be used, not only by yourself, but external users.</a:t>
            </a:r>
          </a:p>
          <a:p>
            <a:r>
              <a:rPr lang="en-US" dirty="0"/>
              <a:t>Provide practice in the use of </a:t>
            </a:r>
            <a:r>
              <a:rPr lang="en-US" b="1" dirty="0" err="1"/>
              <a:t>Github</a:t>
            </a:r>
            <a:r>
              <a:rPr lang="en-US" dirty="0"/>
              <a:t> as supplementary tool for code dissemination and storage.</a:t>
            </a:r>
          </a:p>
        </p:txBody>
      </p:sp>
    </p:spTree>
    <p:extLst>
      <p:ext uri="{BB962C8B-B14F-4D97-AF65-F5344CB8AC3E}">
        <p14:creationId xmlns:p14="http://schemas.microsoft.com/office/powerpoint/2010/main" val="22793879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60EB369-3236-F74F-BC2A-D8DB07B447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26846" y="2424849"/>
            <a:ext cx="6835273" cy="2008302"/>
          </a:xfrm>
          <a:prstGeom prst="rect">
            <a:avLst/>
          </a:prstGeom>
        </p:spPr>
      </p:pic>
    </p:spTree>
    <p:extLst>
      <p:ext uri="{BB962C8B-B14F-4D97-AF65-F5344CB8AC3E}">
        <p14:creationId xmlns:p14="http://schemas.microsoft.com/office/powerpoint/2010/main" val="14761632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4CB4B-C7D1-0C47-B7B0-ABE53CA50C24}"/>
              </a:ext>
            </a:extLst>
          </p:cNvPr>
          <p:cNvSpPr>
            <a:spLocks noGrp="1"/>
          </p:cNvSpPr>
          <p:nvPr>
            <p:ph type="title"/>
          </p:nvPr>
        </p:nvSpPr>
        <p:spPr/>
        <p:txBody>
          <a:bodyPr/>
          <a:lstStyle/>
          <a:p>
            <a:r>
              <a:rPr lang="en-US" dirty="0"/>
              <a:t>What is Python and why use it?</a:t>
            </a:r>
          </a:p>
        </p:txBody>
      </p:sp>
      <p:sp>
        <p:nvSpPr>
          <p:cNvPr id="3" name="Content Placeholder 2">
            <a:extLst>
              <a:ext uri="{FF2B5EF4-FFF2-40B4-BE49-F238E27FC236}">
                <a16:creationId xmlns:a16="http://schemas.microsoft.com/office/drawing/2014/main" id="{18405DE7-6E62-6344-8780-4A3265D18803}"/>
              </a:ext>
            </a:extLst>
          </p:cNvPr>
          <p:cNvSpPr>
            <a:spLocks noGrp="1"/>
          </p:cNvSpPr>
          <p:nvPr>
            <p:ph idx="1"/>
          </p:nvPr>
        </p:nvSpPr>
        <p:spPr>
          <a:xfrm>
            <a:off x="838200" y="1825625"/>
            <a:ext cx="10515600" cy="4667250"/>
          </a:xfrm>
        </p:spPr>
        <p:txBody>
          <a:bodyPr>
            <a:normAutofit fontScale="70000" lnSpcReduction="20000"/>
          </a:bodyPr>
          <a:lstStyle/>
          <a:p>
            <a:pPr marL="0" indent="0">
              <a:buNone/>
            </a:pPr>
            <a:r>
              <a:rPr lang="en-US" dirty="0">
                <a:solidFill>
                  <a:schemeClr val="bg1">
                    <a:lumMod val="65000"/>
                  </a:schemeClr>
                </a:solidFill>
              </a:rPr>
              <a:t>Python is an interpreted, object-oriented, high-level programming language with dynamic semantics. Its high-level built in data structures, combined with dynamic typing and dynamic binding, make it very attractive for Rapid Application Development, as well as for use as a scripting or glue language to connect existing components together. Python's </a:t>
            </a:r>
            <a:r>
              <a:rPr lang="en-US" b="1" dirty="0">
                <a:solidFill>
                  <a:schemeClr val="tx1">
                    <a:lumMod val="95000"/>
                    <a:lumOff val="5000"/>
                  </a:schemeClr>
                </a:solidFill>
              </a:rPr>
              <a:t>simple, easy to learn syntax emphasizes readability</a:t>
            </a:r>
            <a:r>
              <a:rPr lang="en-US" b="1" dirty="0">
                <a:solidFill>
                  <a:schemeClr val="bg1">
                    <a:lumMod val="65000"/>
                  </a:schemeClr>
                </a:solidFill>
              </a:rPr>
              <a:t> </a:t>
            </a:r>
            <a:r>
              <a:rPr lang="en-US" dirty="0">
                <a:solidFill>
                  <a:schemeClr val="bg1">
                    <a:lumMod val="65000"/>
                  </a:schemeClr>
                </a:solidFill>
              </a:rPr>
              <a:t>and therefore reduces the cost of program maintenance</a:t>
            </a:r>
            <a:r>
              <a:rPr lang="en-US" dirty="0">
                <a:solidFill>
                  <a:schemeClr val="tx1">
                    <a:lumMod val="95000"/>
                    <a:lumOff val="5000"/>
                  </a:schemeClr>
                </a:solidFill>
              </a:rPr>
              <a:t>. Python supports modules and packages, which encourages program modularity and code reuse</a:t>
            </a:r>
            <a:r>
              <a:rPr lang="en-US" dirty="0">
                <a:solidFill>
                  <a:schemeClr val="bg1">
                    <a:lumMod val="65000"/>
                  </a:schemeClr>
                </a:solidFill>
              </a:rPr>
              <a:t>. The Python interpreter and the extensive standard library are available in source or binary form </a:t>
            </a:r>
            <a:r>
              <a:rPr lang="en-US" b="1" dirty="0">
                <a:solidFill>
                  <a:schemeClr val="tx1">
                    <a:lumMod val="95000"/>
                    <a:lumOff val="5000"/>
                  </a:schemeClr>
                </a:solidFill>
              </a:rPr>
              <a:t>without charge </a:t>
            </a:r>
            <a:r>
              <a:rPr lang="en-US" dirty="0">
                <a:solidFill>
                  <a:schemeClr val="tx1">
                    <a:lumMod val="95000"/>
                    <a:lumOff val="5000"/>
                  </a:schemeClr>
                </a:solidFill>
              </a:rPr>
              <a:t>for all major platforms, and can be freely distributed</a:t>
            </a:r>
            <a:r>
              <a:rPr lang="en-US" dirty="0">
                <a:solidFill>
                  <a:schemeClr val="bg1">
                    <a:lumMod val="65000"/>
                  </a:schemeClr>
                </a:solidFill>
              </a:rPr>
              <a:t>.</a:t>
            </a:r>
          </a:p>
          <a:p>
            <a:endParaRPr lang="en-US" dirty="0">
              <a:solidFill>
                <a:schemeClr val="bg1">
                  <a:lumMod val="65000"/>
                </a:schemeClr>
              </a:solidFill>
            </a:endParaRPr>
          </a:p>
          <a:p>
            <a:pPr marL="0" indent="0">
              <a:buNone/>
            </a:pPr>
            <a:r>
              <a:rPr lang="en-US" dirty="0">
                <a:solidFill>
                  <a:schemeClr val="bg1">
                    <a:lumMod val="65000"/>
                  </a:schemeClr>
                </a:solidFill>
              </a:rPr>
              <a:t>Often, programmers fall in love with Python because of the </a:t>
            </a:r>
            <a:r>
              <a:rPr lang="en-US" b="1" dirty="0">
                <a:solidFill>
                  <a:schemeClr val="tx1">
                    <a:lumMod val="95000"/>
                    <a:lumOff val="5000"/>
                  </a:schemeClr>
                </a:solidFill>
              </a:rPr>
              <a:t>increased productivity </a:t>
            </a:r>
            <a:r>
              <a:rPr lang="en-US" dirty="0">
                <a:solidFill>
                  <a:schemeClr val="bg1">
                    <a:lumMod val="65000"/>
                  </a:schemeClr>
                </a:solidFill>
              </a:rPr>
              <a:t>it provides. Since there is </a:t>
            </a:r>
            <a:r>
              <a:rPr lang="en-US" dirty="0">
                <a:solidFill>
                  <a:schemeClr val="tx1">
                    <a:lumMod val="95000"/>
                    <a:lumOff val="5000"/>
                  </a:schemeClr>
                </a:solidFill>
              </a:rPr>
              <a:t>no compilation step, the </a:t>
            </a:r>
            <a:r>
              <a:rPr lang="en-US" b="1" dirty="0">
                <a:solidFill>
                  <a:schemeClr val="tx1">
                    <a:lumMod val="95000"/>
                    <a:lumOff val="5000"/>
                  </a:schemeClr>
                </a:solidFill>
              </a:rPr>
              <a:t>edit-test-debug cycle is incredibly fast</a:t>
            </a:r>
            <a:r>
              <a:rPr lang="en-US" dirty="0">
                <a:solidFill>
                  <a:schemeClr val="bg1">
                    <a:lumMod val="65000"/>
                  </a:schemeClr>
                </a:solidFill>
              </a:rPr>
              <a:t>. </a:t>
            </a:r>
            <a:r>
              <a:rPr lang="en-US" dirty="0">
                <a:solidFill>
                  <a:schemeClr val="tx1">
                    <a:lumMod val="95000"/>
                    <a:lumOff val="5000"/>
                  </a:schemeClr>
                </a:solidFill>
              </a:rPr>
              <a:t>Debugging Python programs is easy</a:t>
            </a:r>
            <a:r>
              <a:rPr lang="en-US" dirty="0">
                <a:solidFill>
                  <a:schemeClr val="bg1">
                    <a:lumMod val="65000"/>
                  </a:schemeClr>
                </a:solidFill>
              </a:rPr>
              <a:t>: a bug or bad input will never cause a segmentation fault. Instead, when the interpreter discovers an error, it </a:t>
            </a:r>
            <a:r>
              <a:rPr lang="en-US" dirty="0">
                <a:solidFill>
                  <a:schemeClr val="tx1">
                    <a:lumMod val="95000"/>
                    <a:lumOff val="5000"/>
                  </a:schemeClr>
                </a:solidFill>
              </a:rPr>
              <a:t>raises an exception</a:t>
            </a:r>
            <a:r>
              <a:rPr lang="en-US" dirty="0">
                <a:solidFill>
                  <a:schemeClr val="bg1">
                    <a:lumMod val="65000"/>
                  </a:schemeClr>
                </a:solidFill>
              </a:rPr>
              <a:t>. When the program doesn't catch the exception, the interpreter prints a stack trace. A source level debugger allows inspection of local and global variables, evaluation of arbitrary expressions, setting breakpoints, stepping through the code a line at a time, and so on. The debugger is written in Python itself, testifying to Python's introspective power. On the other hand, often the </a:t>
            </a:r>
            <a:r>
              <a:rPr lang="en-US" dirty="0">
                <a:solidFill>
                  <a:schemeClr val="tx1">
                    <a:lumMod val="95000"/>
                    <a:lumOff val="5000"/>
                  </a:schemeClr>
                </a:solidFill>
              </a:rPr>
              <a:t>quickest way to debug a program is to add a few print statements to the source: the fast edit-test-debug cycle makes this simple approach very effective.</a:t>
            </a:r>
          </a:p>
        </p:txBody>
      </p:sp>
      <p:sp>
        <p:nvSpPr>
          <p:cNvPr id="4" name="TextBox 3">
            <a:extLst>
              <a:ext uri="{FF2B5EF4-FFF2-40B4-BE49-F238E27FC236}">
                <a16:creationId xmlns:a16="http://schemas.microsoft.com/office/drawing/2014/main" id="{BACCED40-5B7B-2D4B-B99F-F4CD6E3E1BB8}"/>
              </a:ext>
            </a:extLst>
          </p:cNvPr>
          <p:cNvSpPr txBox="1"/>
          <p:nvPr/>
        </p:nvSpPr>
        <p:spPr>
          <a:xfrm>
            <a:off x="7777114" y="6308209"/>
            <a:ext cx="4277774" cy="369332"/>
          </a:xfrm>
          <a:prstGeom prst="rect">
            <a:avLst/>
          </a:prstGeom>
          <a:noFill/>
        </p:spPr>
        <p:txBody>
          <a:bodyPr wrap="none" rtlCol="0">
            <a:spAutoFit/>
          </a:bodyPr>
          <a:lstStyle/>
          <a:p>
            <a:r>
              <a:rPr lang="en-US" dirty="0"/>
              <a:t>https://</a:t>
            </a:r>
            <a:r>
              <a:rPr lang="en-US" dirty="0" err="1"/>
              <a:t>www.python.org</a:t>
            </a:r>
            <a:r>
              <a:rPr lang="en-US" dirty="0"/>
              <a:t>/doc/essays/blurb/</a:t>
            </a:r>
          </a:p>
        </p:txBody>
      </p:sp>
    </p:spTree>
    <p:extLst>
      <p:ext uri="{BB962C8B-B14F-4D97-AF65-F5344CB8AC3E}">
        <p14:creationId xmlns:p14="http://schemas.microsoft.com/office/powerpoint/2010/main" val="24154868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3CE15-0979-A847-9D4A-CF0FF8815583}"/>
              </a:ext>
            </a:extLst>
          </p:cNvPr>
          <p:cNvSpPr>
            <a:spLocks noGrp="1"/>
          </p:cNvSpPr>
          <p:nvPr>
            <p:ph type="title"/>
          </p:nvPr>
        </p:nvSpPr>
        <p:spPr/>
        <p:txBody>
          <a:bodyPr/>
          <a:lstStyle/>
          <a:p>
            <a:r>
              <a:rPr lang="en-US" dirty="0"/>
              <a:t>What is Python and why use it?</a:t>
            </a:r>
          </a:p>
        </p:txBody>
      </p:sp>
      <p:sp>
        <p:nvSpPr>
          <p:cNvPr id="3" name="Content Placeholder 2">
            <a:extLst>
              <a:ext uri="{FF2B5EF4-FFF2-40B4-BE49-F238E27FC236}">
                <a16:creationId xmlns:a16="http://schemas.microsoft.com/office/drawing/2014/main" id="{0D5533E1-3183-6B4C-915B-8DB836824C2E}"/>
              </a:ext>
            </a:extLst>
          </p:cNvPr>
          <p:cNvSpPr>
            <a:spLocks noGrp="1"/>
          </p:cNvSpPr>
          <p:nvPr>
            <p:ph idx="1"/>
          </p:nvPr>
        </p:nvSpPr>
        <p:spPr/>
        <p:txBody>
          <a:bodyPr/>
          <a:lstStyle/>
          <a:p>
            <a:r>
              <a:rPr lang="en-US" dirty="0"/>
              <a:t>Just to reiterate:</a:t>
            </a:r>
          </a:p>
          <a:p>
            <a:pPr lvl="1"/>
            <a:r>
              <a:rPr lang="en-US" dirty="0"/>
              <a:t>Easy to read code.</a:t>
            </a:r>
          </a:p>
          <a:p>
            <a:pPr lvl="1"/>
            <a:r>
              <a:rPr lang="en-US" dirty="0"/>
              <a:t>Supports modules and packages (e.g. </a:t>
            </a:r>
            <a:r>
              <a:rPr lang="en-US" dirty="0" err="1"/>
              <a:t>arcpy</a:t>
            </a:r>
            <a:r>
              <a:rPr lang="en-US" dirty="0"/>
              <a:t>).</a:t>
            </a:r>
          </a:p>
          <a:p>
            <a:pPr lvl="1"/>
            <a:r>
              <a:rPr lang="en-US" dirty="0"/>
              <a:t>Free and open source.</a:t>
            </a:r>
          </a:p>
          <a:p>
            <a:pPr lvl="1"/>
            <a:r>
              <a:rPr lang="en-US" dirty="0"/>
              <a:t>Python increases productivity.</a:t>
            </a:r>
          </a:p>
          <a:p>
            <a:pPr lvl="1"/>
            <a:r>
              <a:rPr lang="en-US" dirty="0"/>
              <a:t>Easy edit-test-debug cycle:</a:t>
            </a:r>
          </a:p>
          <a:p>
            <a:pPr lvl="2"/>
            <a:r>
              <a:rPr lang="en-US" dirty="0"/>
              <a:t>Ideal for new programmers and those that are casual code users.</a:t>
            </a:r>
          </a:p>
          <a:p>
            <a:pPr lvl="1"/>
            <a:r>
              <a:rPr lang="en-US" dirty="0"/>
              <a:t>Vastly popular:</a:t>
            </a:r>
          </a:p>
          <a:p>
            <a:pPr lvl="2"/>
            <a:r>
              <a:rPr lang="en-US" dirty="0"/>
              <a:t>#2 On </a:t>
            </a:r>
            <a:r>
              <a:rPr lang="en-US" dirty="0" err="1"/>
              <a:t>Github</a:t>
            </a:r>
            <a:r>
              <a:rPr lang="en-US" dirty="0"/>
              <a:t> for repos.</a:t>
            </a:r>
          </a:p>
          <a:p>
            <a:pPr lvl="2"/>
            <a:r>
              <a:rPr lang="en-US" dirty="0"/>
              <a:t>Lots of code snippets on the internet</a:t>
            </a:r>
          </a:p>
          <a:p>
            <a:pPr lvl="2"/>
            <a:endParaRPr lang="en-US" dirty="0"/>
          </a:p>
          <a:p>
            <a:pPr lvl="1"/>
            <a:endParaRPr lang="en-US" dirty="0"/>
          </a:p>
        </p:txBody>
      </p:sp>
      <p:pic>
        <p:nvPicPr>
          <p:cNvPr id="5" name="Picture 4" descr="Rankings for programming languages on Githuib">
            <a:extLst>
              <a:ext uri="{FF2B5EF4-FFF2-40B4-BE49-F238E27FC236}">
                <a16:creationId xmlns:a16="http://schemas.microsoft.com/office/drawing/2014/main" id="{C1384F50-F25A-B144-B28A-AEC6D2C34AF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64751" y="4916167"/>
            <a:ext cx="5312790" cy="1395733"/>
          </a:xfrm>
          <a:prstGeom prst="rect">
            <a:avLst/>
          </a:prstGeom>
        </p:spPr>
      </p:pic>
      <p:sp>
        <p:nvSpPr>
          <p:cNvPr id="6" name="TextBox 5">
            <a:extLst>
              <a:ext uri="{FF2B5EF4-FFF2-40B4-BE49-F238E27FC236}">
                <a16:creationId xmlns:a16="http://schemas.microsoft.com/office/drawing/2014/main" id="{971802E6-6457-B14B-A077-18D01D670943}"/>
              </a:ext>
            </a:extLst>
          </p:cNvPr>
          <p:cNvSpPr txBox="1"/>
          <p:nvPr/>
        </p:nvSpPr>
        <p:spPr>
          <a:xfrm>
            <a:off x="4008670" y="6400800"/>
            <a:ext cx="8183330" cy="369332"/>
          </a:xfrm>
          <a:prstGeom prst="rect">
            <a:avLst/>
          </a:prstGeom>
          <a:noFill/>
        </p:spPr>
        <p:txBody>
          <a:bodyPr wrap="none" rtlCol="0">
            <a:spAutoFit/>
          </a:bodyPr>
          <a:lstStyle/>
          <a:p>
            <a:r>
              <a:rPr lang="en-US" dirty="0"/>
              <a:t>https://</a:t>
            </a:r>
            <a:r>
              <a:rPr lang="en-US" dirty="0" err="1"/>
              <a:t>www.benfrederickson.com</a:t>
            </a:r>
            <a:r>
              <a:rPr lang="en-US" dirty="0"/>
              <a:t>/ranking-programming-languages-by-</a:t>
            </a:r>
            <a:r>
              <a:rPr lang="en-US" dirty="0" err="1"/>
              <a:t>github</a:t>
            </a:r>
            <a:r>
              <a:rPr lang="en-US" dirty="0"/>
              <a:t>-users/</a:t>
            </a:r>
          </a:p>
        </p:txBody>
      </p:sp>
      <p:cxnSp>
        <p:nvCxnSpPr>
          <p:cNvPr id="8" name="Straight Arrow Connector 7">
            <a:extLst>
              <a:ext uri="{FF2B5EF4-FFF2-40B4-BE49-F238E27FC236}">
                <a16:creationId xmlns:a16="http://schemas.microsoft.com/office/drawing/2014/main" id="{EF618C4F-4544-3742-A1C7-6F8E96B8A007}"/>
              </a:ext>
            </a:extLst>
          </p:cNvPr>
          <p:cNvCxnSpPr>
            <a:cxnSpLocks/>
          </p:cNvCxnSpPr>
          <p:nvPr/>
        </p:nvCxnSpPr>
        <p:spPr>
          <a:xfrm>
            <a:off x="4647414" y="5137608"/>
            <a:ext cx="1951349"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54720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DEE4F6-C8AF-7441-9AAC-9A81729C1C37}"/>
              </a:ext>
            </a:extLst>
          </p:cNvPr>
          <p:cNvPicPr>
            <a:picLocks noChangeAspect="1"/>
          </p:cNvPicPr>
          <p:nvPr/>
        </p:nvPicPr>
        <p:blipFill>
          <a:blip r:embed="rId2"/>
          <a:stretch>
            <a:fillRect/>
          </a:stretch>
        </p:blipFill>
        <p:spPr>
          <a:xfrm>
            <a:off x="3098800" y="431800"/>
            <a:ext cx="5994400" cy="5994400"/>
          </a:xfrm>
          <a:prstGeom prst="rect">
            <a:avLst/>
          </a:prstGeom>
        </p:spPr>
      </p:pic>
    </p:spTree>
    <p:extLst>
      <p:ext uri="{BB962C8B-B14F-4D97-AF65-F5344CB8AC3E}">
        <p14:creationId xmlns:p14="http://schemas.microsoft.com/office/powerpoint/2010/main" val="40657310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546</TotalTime>
  <Words>2517</Words>
  <Application>Microsoft Macintosh PowerPoint</Application>
  <PresentationFormat>Widescreen</PresentationFormat>
  <Paragraphs>214</Paragraphs>
  <Slides>30</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Calibri Light</vt:lpstr>
      <vt:lpstr>HelveticaNeue</vt:lpstr>
      <vt:lpstr>Office Theme</vt:lpstr>
      <vt:lpstr>Introduction to</vt:lpstr>
      <vt:lpstr>Who are you?</vt:lpstr>
      <vt:lpstr>PowerPoint Presentation</vt:lpstr>
      <vt:lpstr>Deaf awareness</vt:lpstr>
      <vt:lpstr>Course goals</vt:lpstr>
      <vt:lpstr>PowerPoint Presentation</vt:lpstr>
      <vt:lpstr>What is Python and why use it?</vt:lpstr>
      <vt:lpstr>What is Python and why use it?</vt:lpstr>
      <vt:lpstr>PowerPoint Presentation</vt:lpstr>
      <vt:lpstr>What is ArcGIS and why use arcpy?</vt:lpstr>
      <vt:lpstr>The Buffer Tool in ArcGIS</vt:lpstr>
      <vt:lpstr>PowerPoint Presentation</vt:lpstr>
      <vt:lpstr>What is Git and why use Github?</vt:lpstr>
      <vt:lpstr>What is Git and why use Github?</vt:lpstr>
      <vt:lpstr>PowerPoint Presentation</vt:lpstr>
      <vt:lpstr>How will we run the class?</vt:lpstr>
      <vt:lpstr>Where is the syllabus and course material?</vt:lpstr>
      <vt:lpstr>What will we cover?</vt:lpstr>
      <vt:lpstr>What will we cover?</vt:lpstr>
      <vt:lpstr>What will we cover?</vt:lpstr>
      <vt:lpstr>Assignments</vt:lpstr>
      <vt:lpstr>Attendance</vt:lpstr>
      <vt:lpstr>Coding challenges (several)</vt:lpstr>
      <vt:lpstr> Tool challenge (just once)</vt:lpstr>
      <vt:lpstr>Python Toolbox (just once)</vt:lpstr>
      <vt:lpstr>How I layout materials</vt:lpstr>
      <vt:lpstr>YouTube videos</vt:lpstr>
      <vt:lpstr>Office hours and my teaching ethos</vt:lpstr>
      <vt:lpstr>Where is the syllabus and course material?</vt:lpstr>
      <vt:lpstr>Any questions/suggestions before we move 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dc:title>
  <dc:creator>Andrew Davies</dc:creator>
  <cp:lastModifiedBy>Andrew Davies</cp:lastModifiedBy>
  <cp:revision>28</cp:revision>
  <dcterms:created xsi:type="dcterms:W3CDTF">2019-01-21T21:17:39Z</dcterms:created>
  <dcterms:modified xsi:type="dcterms:W3CDTF">2019-01-22T18:46:04Z</dcterms:modified>
</cp:coreProperties>
</file>